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21" r:id="rId2"/>
    <p:sldId id="322" r:id="rId3"/>
    <p:sldId id="348" r:id="rId4"/>
    <p:sldId id="354" r:id="rId5"/>
    <p:sldId id="355" r:id="rId6"/>
    <p:sldId id="356" r:id="rId7"/>
    <p:sldId id="358" r:id="rId8"/>
    <p:sldId id="359" r:id="rId9"/>
    <p:sldId id="360" r:id="rId10"/>
    <p:sldId id="361" r:id="rId11"/>
    <p:sldId id="362" r:id="rId12"/>
    <p:sldId id="363" r:id="rId13"/>
    <p:sldId id="364" r:id="rId14"/>
    <p:sldId id="365" r:id="rId15"/>
  </p:sldIdLst>
  <p:sldSz cx="10693400" cy="7562850"/>
  <p:notesSz cx="10693400" cy="756285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9DF414F-EE93-4F06-B957-625A7D69E6CD}">
          <p14:sldIdLst>
            <p14:sldId id="321"/>
            <p14:sldId id="322"/>
            <p14:sldId id="348"/>
            <p14:sldId id="354"/>
            <p14:sldId id="355"/>
            <p14:sldId id="356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DE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13"/>
    <p:restoredTop sz="94674"/>
  </p:normalViewPr>
  <p:slideViewPr>
    <p:cSldViewPr>
      <p:cViewPr varScale="1">
        <p:scale>
          <a:sx n="103" d="100"/>
          <a:sy n="103" d="100"/>
        </p:scale>
        <p:origin x="816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3913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057900" y="0"/>
            <a:ext cx="4632325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6ABFD1-A3DE-43E0-8BEA-C8ECCDB0A65C}" type="datetimeFigureOut">
              <a:rPr lang="ko-KR" altLang="en-US" smtClean="0"/>
              <a:t>2018-02-21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183438"/>
            <a:ext cx="4633913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057900" y="7183438"/>
            <a:ext cx="4632325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D6A22E-F9FF-42EF-999B-5119DAB21D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770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80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dirty="0"/>
              <a:t>© </a:t>
            </a:r>
            <a:r>
              <a:rPr spc="-5" dirty="0"/>
              <a:t>1992–2008  R. C. Gonzalez </a:t>
            </a:r>
            <a:r>
              <a:rPr dirty="0"/>
              <a:t>&amp; </a:t>
            </a:r>
            <a:r>
              <a:rPr spc="-5" dirty="0"/>
              <a:t>R. E.</a:t>
            </a:r>
            <a:r>
              <a:rPr spc="-45" dirty="0"/>
              <a:t> </a:t>
            </a:r>
            <a:r>
              <a:rPr spc="-5" dirty="0"/>
              <a:t>Woods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228991" y="2920745"/>
            <a:ext cx="2306573" cy="64084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313573" y="3777996"/>
            <a:ext cx="4224528" cy="42367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dirty="0"/>
              <a:t>© </a:t>
            </a:r>
            <a:r>
              <a:rPr spc="-5" dirty="0"/>
              <a:t>1992–2008  R. C. Gonzalez </a:t>
            </a:r>
            <a:r>
              <a:rPr dirty="0"/>
              <a:t>&amp; </a:t>
            </a:r>
            <a:r>
              <a:rPr spc="-5" dirty="0"/>
              <a:t>R. E.</a:t>
            </a:r>
            <a:r>
              <a:rPr spc="-45" dirty="0"/>
              <a:t> </a:t>
            </a:r>
            <a:r>
              <a:rPr spc="-5" dirty="0"/>
              <a:t>Woods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1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dirty="0"/>
              <a:t>© </a:t>
            </a:r>
            <a:r>
              <a:rPr spc="-5" dirty="0"/>
              <a:t>1992–2008  R. C. Gonzalez </a:t>
            </a:r>
            <a:r>
              <a:rPr dirty="0"/>
              <a:t>&amp; </a:t>
            </a:r>
            <a:r>
              <a:rPr spc="-5" dirty="0"/>
              <a:t>R. E.</a:t>
            </a:r>
            <a:r>
              <a:rPr spc="-45" dirty="0"/>
              <a:t> </a:t>
            </a:r>
            <a:r>
              <a:rPr spc="-5" dirty="0"/>
              <a:t>Woods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dirty="0"/>
              <a:t>© </a:t>
            </a:r>
            <a:r>
              <a:rPr spc="-5" dirty="0"/>
              <a:t>1992–2008  R. C. Gonzalez </a:t>
            </a:r>
            <a:r>
              <a:rPr dirty="0"/>
              <a:t>&amp; </a:t>
            </a:r>
            <a:r>
              <a:rPr spc="-5" dirty="0"/>
              <a:t>R. E.</a:t>
            </a:r>
            <a:r>
              <a:rPr spc="-45" dirty="0"/>
              <a:t> </a:t>
            </a:r>
            <a:r>
              <a:rPr spc="-5" dirty="0"/>
              <a:t>Woods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dirty="0"/>
              <a:t>© </a:t>
            </a:r>
            <a:r>
              <a:rPr spc="-5" dirty="0"/>
              <a:t>1992–2008  R. C. Gonzalez </a:t>
            </a:r>
            <a:r>
              <a:rPr dirty="0"/>
              <a:t>&amp; </a:t>
            </a:r>
            <a:r>
              <a:rPr spc="-5" dirty="0"/>
              <a:t>R. E.</a:t>
            </a:r>
            <a:r>
              <a:rPr spc="-45" dirty="0"/>
              <a:t> </a:t>
            </a:r>
            <a:r>
              <a:rPr spc="-5" dirty="0"/>
              <a:t>Woods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170815" y="649732"/>
            <a:ext cx="4351020" cy="6927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4670" y="1739455"/>
            <a:ext cx="9624060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815473" y="7002431"/>
            <a:ext cx="2330450" cy="153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dirty="0"/>
              <a:t>© </a:t>
            </a:r>
            <a:r>
              <a:rPr spc="-5" dirty="0"/>
              <a:t>1992–2008  R. C. Gonzalez </a:t>
            </a:r>
            <a:r>
              <a:rPr dirty="0"/>
              <a:t>&amp; </a:t>
            </a:r>
            <a:r>
              <a:rPr spc="-5" dirty="0"/>
              <a:t>R. E.</a:t>
            </a:r>
            <a:r>
              <a:rPr spc="-45" dirty="0"/>
              <a:t> </a:t>
            </a:r>
            <a:r>
              <a:rPr spc="-5" dirty="0"/>
              <a:t>Woods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2257425"/>
            <a:ext cx="10693400" cy="2842429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프로그래머를 위한 선형대수 </a:t>
            </a:r>
            <a:r>
              <a:rPr lang="en-US" altLang="ko-KR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ko-KR" altLang="en-US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장</a:t>
            </a:r>
            <a:endParaRPr lang="en-US" altLang="ko-KR" sz="1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7959" y="6933979"/>
            <a:ext cx="1831176" cy="44632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806" y="6642503"/>
            <a:ext cx="1126694" cy="79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30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18572D-EDEF-4926-97B5-F40D7D35935E}"/>
                  </a:ext>
                </a:extLst>
              </p:cNvPr>
              <p:cNvSpPr txBox="1"/>
              <p:nvPr/>
            </p:nvSpPr>
            <p:spPr>
              <a:xfrm>
                <a:off x="713666" y="945234"/>
                <a:ext cx="8687309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dirty="0" smtClean="0"/>
                  <a:t>2.3 </a:t>
                </a:r>
                <a:r>
                  <a:rPr lang="ko-KR" altLang="en-US" sz="1600" b="1" dirty="0" smtClean="0"/>
                  <a:t>성질이 나쁜 경우</a:t>
                </a:r>
                <a:r>
                  <a:rPr lang="en-US" altLang="ko-KR" sz="1600" b="1" dirty="0" smtClean="0"/>
                  <a:t> </a:t>
                </a:r>
              </a:p>
              <a:p>
                <a:endParaRPr lang="en-US" altLang="ko-KR" sz="16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dirty="0" err="1" smtClean="0"/>
                  <a:t>차원정리</a:t>
                </a:r>
                <a:r>
                  <a:rPr lang="en-US" altLang="ko-KR" sz="1600" dirty="0" smtClean="0"/>
                  <a:t>: </a:t>
                </a:r>
                <a:r>
                  <a:rPr lang="en-US" altLang="ko-KR" sz="1600" dirty="0" err="1" smtClean="0"/>
                  <a:t>mxn</a:t>
                </a:r>
                <a:r>
                  <a:rPr lang="en-US" altLang="ko-KR" sz="1600" dirty="0" smtClean="0"/>
                  <a:t> </a:t>
                </a:r>
                <a:r>
                  <a:rPr lang="ko-KR" altLang="en-US" sz="1600" dirty="0" smtClean="0"/>
                  <a:t>행렬 </a:t>
                </a:r>
                <a:r>
                  <a:rPr lang="en-US" altLang="ko-KR" sz="1600" dirty="0" smtClean="0"/>
                  <a:t>A</a:t>
                </a:r>
                <a:r>
                  <a:rPr lang="ko-KR" altLang="en-US" sz="1600" dirty="0" smtClean="0"/>
                  <a:t>에 대해 </a:t>
                </a:r>
                <a:endParaRPr lang="en-US" altLang="ko-KR" sz="1600" dirty="0" smtClean="0"/>
              </a:p>
              <a:p>
                <a:r>
                  <a:rPr lang="en-US" altLang="ko-KR" sz="1600" dirty="0" smtClean="0"/>
                  <a:t>dim Ker A + dim </a:t>
                </a:r>
                <a:r>
                  <a:rPr lang="en-US" altLang="ko-KR" sz="1600" dirty="0" err="1" smtClean="0"/>
                  <a:t>Im</a:t>
                </a:r>
                <a:r>
                  <a:rPr lang="en-US" altLang="ko-KR" sz="1600" dirty="0" smtClean="0"/>
                  <a:t> A= n</a:t>
                </a:r>
              </a:p>
              <a:p>
                <a:r>
                  <a:rPr lang="en-US" altLang="ko-KR" sz="1600" dirty="0" smtClean="0"/>
                  <a:t>-&gt;</a:t>
                </a:r>
                <a:r>
                  <a:rPr lang="en-US" altLang="ko-KR" sz="1600" dirty="0" smtClean="0"/>
                  <a:t>n - dim Ker A</a:t>
                </a:r>
                <a:r>
                  <a:rPr lang="en-US" altLang="ko-KR" sz="1600" dirty="0" smtClean="0"/>
                  <a:t>= dim </a:t>
                </a:r>
                <a:r>
                  <a:rPr lang="en-US" altLang="ko-KR" sz="1600" dirty="0" err="1" smtClean="0"/>
                  <a:t>Im</a:t>
                </a:r>
                <a:r>
                  <a:rPr lang="en-US" altLang="ko-KR" sz="1600" dirty="0" smtClean="0"/>
                  <a:t> A : </a:t>
                </a:r>
                <a:r>
                  <a:rPr lang="ko-KR" altLang="en-US" sz="1600" dirty="0" smtClean="0"/>
                  <a:t>원래의 </a:t>
                </a:r>
                <a:r>
                  <a:rPr lang="en-US" altLang="ko-KR" sz="1600" dirty="0" smtClean="0"/>
                  <a:t>n</a:t>
                </a:r>
                <a:r>
                  <a:rPr lang="ko-KR" altLang="en-US" sz="1600" dirty="0" smtClean="0"/>
                  <a:t>차원 공간에서 </a:t>
                </a:r>
                <a:r>
                  <a:rPr lang="en-US" altLang="ko-KR" sz="1600" dirty="0" smtClean="0"/>
                  <a:t>Ker A</a:t>
                </a:r>
                <a:r>
                  <a:rPr lang="ko-KR" altLang="en-US" sz="1600" dirty="0" smtClean="0"/>
                  <a:t>의 </a:t>
                </a:r>
                <a:r>
                  <a:rPr lang="ko-KR" altLang="en-US" sz="1600" dirty="0" err="1" smtClean="0"/>
                  <a:t>차원부분이</a:t>
                </a:r>
                <a:r>
                  <a:rPr lang="ko-KR" altLang="en-US" sz="1600" dirty="0" smtClean="0"/>
                  <a:t> 납작하게 눌리고 남은 것이 </a:t>
                </a:r>
                <a:r>
                  <a:rPr lang="en-US" altLang="ko-KR" sz="1600" dirty="0" err="1" smtClean="0"/>
                  <a:t>Im</a:t>
                </a:r>
                <a:r>
                  <a:rPr lang="en-US" altLang="ko-KR" sz="1600" dirty="0" smtClean="0"/>
                  <a:t> A</a:t>
                </a:r>
                <a:r>
                  <a:rPr lang="ko-KR" altLang="en-US" sz="1600" dirty="0" smtClean="0"/>
                  <a:t>의 차원 부분</a:t>
                </a:r>
                <a:endParaRPr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1600" dirty="0"/>
                  <a:t>m</a:t>
                </a:r>
                <a:r>
                  <a:rPr lang="en-US" altLang="ko-KR" sz="1600" dirty="0" smtClean="0"/>
                  <a:t>&lt;n </a:t>
                </a:r>
                <a:r>
                  <a:rPr lang="ko-KR" altLang="en-US" sz="1600" dirty="0" smtClean="0"/>
                  <a:t>이면 단사는 될 수 </a:t>
                </a:r>
                <a:r>
                  <a:rPr lang="ko-KR" altLang="en-US" sz="1600" dirty="0" smtClean="0"/>
                  <a:t>없다</a:t>
                </a:r>
                <a:endParaRPr lang="en-US" altLang="ko-KR" sz="1600" dirty="0" smtClean="0"/>
              </a:p>
              <a:p>
                <a:r>
                  <a:rPr lang="en-US" altLang="ko-KR" sz="1600" dirty="0" smtClean="0"/>
                  <a:t>( </a:t>
                </a:r>
                <a:r>
                  <a:rPr lang="en-US" altLang="ko-KR" sz="1600" dirty="0" err="1" smtClean="0"/>
                  <a:t>Im</a:t>
                </a:r>
                <a:r>
                  <a:rPr lang="en-US" altLang="ko-KR" sz="1600" dirty="0" smtClean="0"/>
                  <a:t> A</a:t>
                </a:r>
                <a:r>
                  <a:rPr lang="ko-KR" altLang="en-US" sz="1600" dirty="0" smtClean="0"/>
                  <a:t>는 목적지 </a:t>
                </a:r>
                <a:r>
                  <a:rPr lang="en-US" altLang="ko-KR" sz="1600" dirty="0" smtClean="0"/>
                  <a:t>m</a:t>
                </a:r>
                <a:r>
                  <a:rPr lang="ko-KR" altLang="en-US" sz="1600" dirty="0" smtClean="0"/>
                  <a:t>차원 공간의 일부 이므로 </a:t>
                </a:r>
                <a:r>
                  <a:rPr lang="en-US" altLang="ko-KR" sz="1600" dirty="0" smtClean="0"/>
                  <a:t>dim </a:t>
                </a:r>
                <a:r>
                  <a:rPr lang="en-US" altLang="ko-KR" sz="1600" dirty="0" err="1" smtClean="0"/>
                  <a:t>Im</a:t>
                </a:r>
                <a:r>
                  <a:rPr lang="en-US" altLang="ko-KR" sz="1600" dirty="0" smtClean="0"/>
                  <a:t> </a:t>
                </a:r>
                <a:r>
                  <a:rPr lang="en-US" altLang="ko-KR" sz="1600" dirty="0" smtClean="0"/>
                  <a:t>A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 smtClean="0"/>
                  <a:t>m, </a:t>
                </a:r>
                <a:r>
                  <a:rPr lang="ko-KR" altLang="en-US" sz="1600" dirty="0" smtClean="0"/>
                  <a:t>여기서</a:t>
                </a:r>
                <a:r>
                  <a:rPr lang="en-US" altLang="ko-KR" sz="1600" dirty="0" smtClean="0"/>
                  <a:t> m&lt;n</a:t>
                </a:r>
                <a:r>
                  <a:rPr lang="ko-KR" altLang="en-US" sz="1600" dirty="0" smtClean="0"/>
                  <a:t>이 되면 </a:t>
                </a:r>
                <a:r>
                  <a:rPr lang="en-US" altLang="ko-KR" sz="1600" dirty="0" smtClean="0"/>
                  <a:t>dim</a:t>
                </a:r>
                <a:r>
                  <a:rPr lang="ko-KR" altLang="en-US" sz="1600" dirty="0" smtClean="0"/>
                  <a:t> </a:t>
                </a:r>
                <a:r>
                  <a:rPr lang="en-US" altLang="ko-KR" sz="1600" dirty="0" err="1" smtClean="0"/>
                  <a:t>Im</a:t>
                </a:r>
                <a:r>
                  <a:rPr lang="en-US" altLang="ko-KR" sz="1600" dirty="0" smtClean="0"/>
                  <a:t> A&lt;n</a:t>
                </a:r>
                <a:r>
                  <a:rPr lang="ko-KR" altLang="en-US" sz="1600" dirty="0" smtClean="0"/>
                  <a:t>이 되어 차원 정리에 따라 </a:t>
                </a:r>
                <a:r>
                  <a:rPr lang="en-US" altLang="ko-KR" sz="1600" dirty="0" smtClean="0"/>
                  <a:t>dim Ker </a:t>
                </a:r>
                <a:r>
                  <a:rPr lang="en-US" altLang="ko-KR" sz="1600" dirty="0" smtClean="0"/>
                  <a:t>A&gt;0 -&gt;</a:t>
                </a:r>
                <a:r>
                  <a:rPr lang="ko-KR" altLang="en-US" sz="1600" dirty="0" smtClean="0"/>
                  <a:t>단사 </a:t>
                </a:r>
                <a:r>
                  <a:rPr lang="en-US" altLang="ko-KR" sz="1600" dirty="0" smtClean="0"/>
                  <a:t>x)</a:t>
                </a:r>
                <a:endParaRPr lang="en-US" altLang="ko-KR" sz="16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1600" dirty="0"/>
                  <a:t>m</a:t>
                </a:r>
                <a:r>
                  <a:rPr lang="en-US" altLang="ko-KR" sz="1600" dirty="0" smtClean="0"/>
                  <a:t>&gt;n </a:t>
                </a:r>
                <a:r>
                  <a:rPr lang="ko-KR" altLang="en-US" sz="1600" dirty="0" smtClean="0"/>
                  <a:t>이면 전사는 </a:t>
                </a:r>
                <a:r>
                  <a:rPr lang="ko-KR" altLang="en-US" sz="1600" dirty="0" smtClean="0"/>
                  <a:t>될 수 </a:t>
                </a:r>
                <a:r>
                  <a:rPr lang="ko-KR" altLang="en-US" sz="1600" dirty="0" smtClean="0"/>
                  <a:t>없다</a:t>
                </a:r>
                <a:r>
                  <a:rPr lang="en-US" altLang="ko-KR" sz="1600" dirty="0" smtClean="0"/>
                  <a:t>.</a:t>
                </a:r>
              </a:p>
              <a:p>
                <a:r>
                  <a:rPr lang="en-US" altLang="ko-KR" sz="1600" dirty="0" smtClean="0"/>
                  <a:t>(</a:t>
                </a:r>
                <a:r>
                  <a:rPr lang="ko-KR" altLang="en-US" sz="1600" dirty="0" smtClean="0"/>
                  <a:t>차원은 </a:t>
                </a:r>
                <a:r>
                  <a:rPr lang="en-US" altLang="ko-KR" sz="1600" dirty="0" smtClean="0"/>
                  <a:t>0 </a:t>
                </a:r>
                <a:r>
                  <a:rPr lang="ko-KR" altLang="en-US" sz="1600" dirty="0" smtClean="0"/>
                  <a:t>이상이므로 </a:t>
                </a:r>
                <a:r>
                  <a:rPr lang="en-US" altLang="ko-KR" sz="1600" dirty="0" smtClean="0"/>
                  <a:t>Ker A</a:t>
                </a:r>
                <a:r>
                  <a:rPr lang="ko-KR" altLang="en-US" sz="1600" dirty="0" smtClean="0"/>
                  <a:t>에 대해서도 </a:t>
                </a:r>
                <a:r>
                  <a:rPr lang="en-US" altLang="ko-KR" sz="1600" dirty="0" smtClean="0"/>
                  <a:t>dim Ker A</a:t>
                </a:r>
                <a:r>
                  <a:rPr lang="ko-KR" altLang="en-US" sz="1600" dirty="0" smtClean="0"/>
                  <a:t>는 </a:t>
                </a:r>
                <a:r>
                  <a:rPr lang="en-US" altLang="ko-KR" sz="1600" dirty="0" smtClean="0"/>
                  <a:t>0</a:t>
                </a:r>
                <a:r>
                  <a:rPr lang="ko-KR" altLang="en-US" sz="1600" dirty="0" smtClean="0"/>
                  <a:t>이상이다 그러므로 </a:t>
                </a:r>
                <a:r>
                  <a:rPr lang="ko-KR" altLang="en-US" sz="1600" dirty="0" err="1" smtClean="0"/>
                  <a:t>차원정리에</a:t>
                </a:r>
                <a:r>
                  <a:rPr lang="ko-KR" altLang="en-US" sz="1600" dirty="0" smtClean="0"/>
                  <a:t> 따라 </a:t>
                </a:r>
                <a:endParaRPr lang="en-US" altLang="ko-KR" sz="1600" dirty="0" smtClean="0"/>
              </a:p>
              <a:p>
                <a:r>
                  <a:rPr lang="en-US" altLang="ko-KR" sz="1600" dirty="0" smtClean="0"/>
                  <a:t>dim </a:t>
                </a:r>
                <a:r>
                  <a:rPr lang="en-US" altLang="ko-KR" sz="1600" dirty="0" err="1" smtClean="0"/>
                  <a:t>Im</a:t>
                </a:r>
                <a:r>
                  <a:rPr lang="en-US" altLang="ko-KR" sz="1600" dirty="0" smtClean="0"/>
                  <a:t> A</a:t>
                </a:r>
                <a:r>
                  <a:rPr lang="en-US" altLang="ko-KR" sz="16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 </m:t>
                    </m:r>
                  </m:oMath>
                </a14:m>
                <a:r>
                  <a:rPr lang="en-US" altLang="ko-KR" sz="1600" dirty="0" smtClean="0"/>
                  <a:t>n, </a:t>
                </a:r>
                <a:r>
                  <a:rPr lang="ko-KR" altLang="en-US" sz="1600" dirty="0" smtClean="0"/>
                  <a:t>여기서 </a:t>
                </a:r>
                <a:r>
                  <a:rPr lang="en-US" altLang="ko-KR" sz="1600" dirty="0" smtClean="0"/>
                  <a:t>m&gt;n</a:t>
                </a:r>
                <a:r>
                  <a:rPr lang="ko-KR" altLang="en-US" sz="1600" dirty="0" smtClean="0"/>
                  <a:t>이 되면 </a:t>
                </a:r>
                <a:r>
                  <a:rPr lang="en-US" altLang="ko-KR" sz="1600" dirty="0" smtClean="0"/>
                  <a:t>dim </a:t>
                </a:r>
                <a:r>
                  <a:rPr lang="en-US" altLang="ko-KR" sz="1600" dirty="0" err="1" smtClean="0"/>
                  <a:t>Im</a:t>
                </a:r>
                <a:r>
                  <a:rPr lang="en-US" altLang="ko-KR" sz="1600" dirty="0" smtClean="0"/>
                  <a:t> A&lt;m</a:t>
                </a:r>
                <a:r>
                  <a:rPr lang="ko-KR" altLang="en-US" sz="1600" dirty="0" smtClean="0"/>
                  <a:t>이 </a:t>
                </a:r>
                <a:r>
                  <a:rPr lang="ko-KR" altLang="en-US" sz="1600" dirty="0" smtClean="0"/>
                  <a:t>된다</a:t>
                </a:r>
                <a:r>
                  <a:rPr lang="en-US" altLang="ko-KR" sz="1600" dirty="0" smtClean="0"/>
                  <a:t>-&gt;</a:t>
                </a:r>
                <a:r>
                  <a:rPr lang="ko-KR" altLang="en-US" sz="1600" dirty="0" smtClean="0"/>
                  <a:t>전사 </a:t>
                </a:r>
                <a:r>
                  <a:rPr lang="en-US" altLang="ko-KR" sz="1600" dirty="0" smtClean="0"/>
                  <a:t>x)</a:t>
                </a:r>
                <a:endParaRPr lang="en-US" altLang="ko-KR" sz="1600" dirty="0"/>
              </a:p>
              <a:p>
                <a:endParaRPr lang="ko-KR" altLang="en-US" sz="1600" dirty="0"/>
              </a:p>
              <a:p>
                <a:endParaRPr lang="en-US" altLang="ko-KR" sz="1600" dirty="0"/>
              </a:p>
              <a:p>
                <a:endParaRPr lang="ko-KR" altLang="en-US" sz="1600" dirty="0"/>
              </a:p>
              <a:p>
                <a:endParaRPr lang="en-US" altLang="ko-KR" sz="1600" b="0" dirty="0" smtClean="0"/>
              </a:p>
              <a:p>
                <a:endParaRPr lang="ko-KR" altLang="en-US" sz="16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18572D-EDEF-4926-97B5-F40D7D3593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666" y="945234"/>
                <a:ext cx="8687309" cy="5509200"/>
              </a:xfrm>
              <a:prstGeom prst="rect">
                <a:avLst/>
              </a:prstGeom>
              <a:blipFill>
                <a:blip r:embed="rId3"/>
                <a:stretch>
                  <a:fillRect l="-351" t="-442" r="-28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746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18572D-EDEF-4926-97B5-F40D7D35935E}"/>
                  </a:ext>
                </a:extLst>
              </p:cNvPr>
              <p:cNvSpPr txBox="1"/>
              <p:nvPr/>
            </p:nvSpPr>
            <p:spPr>
              <a:xfrm>
                <a:off x="713666" y="945234"/>
                <a:ext cx="8687309" cy="51942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dirty="0" smtClean="0"/>
                  <a:t>2.3 </a:t>
                </a:r>
                <a:r>
                  <a:rPr lang="ko-KR" altLang="en-US" sz="1600" b="1" dirty="0" smtClean="0"/>
                  <a:t>성질이 나쁜 경우</a:t>
                </a:r>
                <a:r>
                  <a:rPr lang="en-US" altLang="ko-KR" sz="1600" b="1" dirty="0" smtClean="0"/>
                  <a:t> </a:t>
                </a:r>
              </a:p>
              <a:p>
                <a:endParaRPr lang="en-US" altLang="ko-KR" sz="16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1600" dirty="0" smtClean="0"/>
                  <a:t>‘</a:t>
                </a:r>
                <a:r>
                  <a:rPr lang="ko-KR" altLang="en-US" sz="1600" dirty="0" smtClean="0"/>
                  <a:t>납작하게</a:t>
                </a:r>
                <a:r>
                  <a:rPr lang="en-US" altLang="ko-KR" sz="1600" dirty="0" smtClean="0"/>
                  <a:t>’</a:t>
                </a:r>
                <a:r>
                  <a:rPr lang="ko-KR" altLang="en-US" sz="1600" dirty="0" smtClean="0"/>
                  <a:t>를 식으로 나타내다</a:t>
                </a:r>
                <a:r>
                  <a:rPr lang="en-US" altLang="ko-KR" sz="1600" dirty="0" smtClean="0"/>
                  <a:t>(</a:t>
                </a:r>
                <a:r>
                  <a:rPr lang="ko-KR" altLang="en-US" sz="1600" dirty="0" err="1" smtClean="0"/>
                  <a:t>선형독립</a:t>
                </a:r>
                <a:r>
                  <a:rPr lang="en-US" altLang="ko-KR" sz="1600" dirty="0" smtClean="0"/>
                  <a:t>, </a:t>
                </a:r>
                <a:r>
                  <a:rPr lang="ko-KR" altLang="en-US" sz="1600" dirty="0" err="1" smtClean="0"/>
                  <a:t>선형종속</a:t>
                </a:r>
                <a:r>
                  <a:rPr lang="en-US" altLang="ko-KR" sz="1600" dirty="0" smtClean="0"/>
                  <a:t>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dirty="0" smtClean="0"/>
                  <a:t>납작하게 눌린다</a:t>
                </a:r>
                <a:r>
                  <a:rPr lang="en-US" altLang="ko-KR" sz="1600" dirty="0" smtClean="0"/>
                  <a:t>= </a:t>
                </a:r>
                <a:r>
                  <a:rPr lang="ko-KR" altLang="en-US" sz="1600" dirty="0" smtClean="0"/>
                  <a:t>서로 다른 </a:t>
                </a:r>
                <a:r>
                  <a:rPr lang="en-US" altLang="ko-KR" sz="1600" dirty="0" smtClean="0"/>
                  <a:t>x</a:t>
                </a:r>
                <a:r>
                  <a:rPr lang="ko-KR" altLang="en-US" sz="1600" dirty="0" smtClean="0"/>
                  <a:t>와 </a:t>
                </a:r>
                <a:r>
                  <a:rPr lang="en-US" altLang="ko-KR" sz="1600" dirty="0" smtClean="0"/>
                  <a:t>x’</a:t>
                </a:r>
                <a:r>
                  <a:rPr lang="ko-KR" altLang="en-US" sz="1600" dirty="0" smtClean="0"/>
                  <a:t>가 같은 </a:t>
                </a:r>
                <a:r>
                  <a:rPr lang="en-US" altLang="ko-KR" sz="1600" dirty="0" smtClean="0"/>
                  <a:t>y</a:t>
                </a:r>
                <a:r>
                  <a:rPr lang="ko-KR" altLang="en-US" sz="1600" dirty="0" smtClean="0"/>
                  <a:t>로 이동한다</a:t>
                </a:r>
                <a:r>
                  <a:rPr lang="en-US" altLang="ko-KR" sz="1600" dirty="0" smtClean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dirty="0" smtClean="0"/>
                  <a:t>즉</a:t>
                </a:r>
                <a:r>
                  <a:rPr lang="en-US" altLang="ko-KR" sz="1600" dirty="0" smtClean="0"/>
                  <a:t>,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ko-KR" sz="1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1, …,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𝑎𝑛</m:t>
                        </m:r>
                      </m:e>
                    </m:d>
                    <m:d>
                      <m:dPr>
                        <m:ctrlPr>
                          <a:rPr lang="en-US" altLang="ko-KR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e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:</m:t>
                            </m:r>
                          </m:e>
                          <m:e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𝑥𝑛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altLang="ko-KR" sz="1600" dirty="0" smtClean="0"/>
                  <a:t>=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ko-KR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1, …,</m:t>
                        </m:r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𝑎𝑛</m:t>
                        </m:r>
                      </m:e>
                    </m:d>
                    <m:d>
                      <m:dPr>
                        <m:ctrlPr>
                          <a:rPr lang="en-US" altLang="ko-KR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ko-KR" sz="16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altLang="ko-KR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sz="1600" i="1">
                                <a:latin typeface="Cambria Math" panose="02040503050406030204" pitchFamily="18" charset="0"/>
                              </a:rPr>
                              <m:t>1′</m:t>
                            </m:r>
                          </m:e>
                          <m:e>
                            <m:r>
                              <a:rPr lang="en-US" altLang="ko-KR" sz="1600" i="1">
                                <a:latin typeface="Cambria Math" panose="02040503050406030204" pitchFamily="18" charset="0"/>
                              </a:rPr>
                              <m:t>:</m:t>
                            </m:r>
                          </m:e>
                          <m:e>
                            <m:r>
                              <a:rPr lang="en-US" altLang="ko-KR" sz="1600" i="1">
                                <a:latin typeface="Cambria Math" panose="02040503050406030204" pitchFamily="18" charset="0"/>
                              </a:rPr>
                              <m:t>𝑥𝑛</m:t>
                            </m:r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</m:eqArr>
                      </m:e>
                    </m:d>
                  </m:oMath>
                </a14:m>
                <a:endParaRPr lang="en-US" altLang="ko-KR" sz="16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1600" dirty="0" smtClean="0"/>
                  <a:t>x1a1+…</a:t>
                </a:r>
                <a:r>
                  <a:rPr lang="en-US" altLang="ko-KR" sz="1600" dirty="0" err="1" smtClean="0"/>
                  <a:t>xnan</a:t>
                </a:r>
                <a:r>
                  <a:rPr lang="en-US" altLang="ko-KR" sz="1600" dirty="0" smtClean="0"/>
                  <a:t>= x1’a1+…+</a:t>
                </a:r>
                <a:r>
                  <a:rPr lang="en-US" altLang="ko-KR" sz="1600" dirty="0" err="1" smtClean="0"/>
                  <a:t>xn’an</a:t>
                </a:r>
                <a:endParaRPr lang="en-US" altLang="ko-KR" sz="16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1600" dirty="0" smtClean="0"/>
                  <a:t>a1,…,an: </a:t>
                </a:r>
                <a:r>
                  <a:rPr lang="ko-KR" altLang="en-US" sz="1600" dirty="0" smtClean="0"/>
                  <a:t>선형 종속 </a:t>
                </a:r>
                <a:r>
                  <a:rPr lang="en-US" altLang="ko-KR" sz="1600" dirty="0" smtClean="0"/>
                  <a:t>or </a:t>
                </a:r>
                <a:r>
                  <a:rPr lang="ko-KR" altLang="en-US" sz="1600" dirty="0" smtClean="0"/>
                  <a:t>일차 종속 </a:t>
                </a:r>
                <a:r>
                  <a:rPr lang="en-US" altLang="ko-KR" sz="1600" dirty="0" smtClean="0"/>
                  <a:t>or </a:t>
                </a:r>
                <a:r>
                  <a:rPr lang="ko-KR" altLang="en-US" sz="1600" dirty="0" smtClean="0"/>
                  <a:t>종속</a:t>
                </a:r>
                <a:endParaRPr lang="en-US" altLang="ko-KR" sz="1600" dirty="0" smtClean="0"/>
              </a:p>
              <a:p>
                <a:r>
                  <a:rPr lang="en-US" altLang="ko-KR" sz="1600" dirty="0" smtClean="0"/>
                  <a:t>-</a:t>
                </a:r>
                <a:r>
                  <a:rPr lang="ko-KR" altLang="en-US" sz="1600" dirty="0" smtClean="0"/>
                  <a:t>납작하게 눌린다</a:t>
                </a:r>
                <a:r>
                  <a:rPr lang="en-US" altLang="ko-KR" sz="1600" dirty="0" smtClean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dirty="0" smtClean="0"/>
                  <a:t>선형 종속이 아닌 경우 </a:t>
                </a:r>
                <a:r>
                  <a:rPr lang="ko-KR" altLang="en-US" sz="1600" dirty="0" err="1" smtClean="0"/>
                  <a:t>선형독립</a:t>
                </a:r>
                <a:r>
                  <a:rPr lang="ko-KR" altLang="en-US" sz="1600" dirty="0" smtClean="0"/>
                  <a:t> </a:t>
                </a:r>
                <a:r>
                  <a:rPr lang="en-US" altLang="ko-KR" sz="1600" dirty="0" smtClean="0"/>
                  <a:t>or </a:t>
                </a:r>
                <a:r>
                  <a:rPr lang="ko-KR" altLang="en-US" sz="1600" dirty="0" err="1" smtClean="0"/>
                  <a:t>일차독립</a:t>
                </a:r>
                <a:r>
                  <a:rPr lang="ko-KR" altLang="en-US" sz="1600" dirty="0" smtClean="0"/>
                  <a:t> </a:t>
                </a:r>
                <a:r>
                  <a:rPr lang="en-US" altLang="ko-KR" sz="1600" dirty="0" smtClean="0"/>
                  <a:t>or </a:t>
                </a:r>
                <a:r>
                  <a:rPr lang="ko-KR" altLang="en-US" sz="1600" dirty="0" smtClean="0"/>
                  <a:t>독립</a:t>
                </a:r>
                <a:endParaRPr lang="en-US" altLang="ko-KR" sz="1600" dirty="0" smtClean="0"/>
              </a:p>
              <a:p>
                <a:r>
                  <a:rPr lang="en-US" altLang="ko-KR" sz="1600" dirty="0" smtClean="0"/>
                  <a:t>-</a:t>
                </a:r>
                <a:r>
                  <a:rPr lang="ko-KR" altLang="en-US" sz="1600" dirty="0" smtClean="0"/>
                  <a:t>납작하게</a:t>
                </a:r>
                <a:r>
                  <a:rPr lang="en-US" altLang="ko-KR" sz="1600" dirty="0" smtClean="0"/>
                  <a:t> </a:t>
                </a:r>
                <a:r>
                  <a:rPr lang="ko-KR" altLang="en-US" sz="1600" dirty="0" smtClean="0"/>
                  <a:t>눌리지 않는다</a:t>
                </a:r>
                <a:r>
                  <a:rPr lang="en-US" altLang="ko-KR" sz="1600" dirty="0" smtClean="0"/>
                  <a:t>.</a:t>
                </a:r>
              </a:p>
              <a:p>
                <a:endParaRPr lang="en-US" altLang="ko-KR" sz="1600" dirty="0"/>
              </a:p>
              <a:p>
                <a:endParaRPr lang="en-US" altLang="ko-KR" sz="16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dirty="0" smtClean="0"/>
                  <a:t>교과서</a:t>
                </a:r>
                <a:r>
                  <a:rPr lang="en-US" altLang="ko-KR" sz="1600" dirty="0" smtClean="0"/>
                  <a:t>: </a:t>
                </a:r>
                <a:r>
                  <a:rPr lang="ko-KR" altLang="en-US" sz="1600" dirty="0" smtClean="0"/>
                  <a:t>수</a:t>
                </a:r>
                <a:r>
                  <a:rPr lang="en-US" altLang="ko-KR" sz="1600" dirty="0" smtClean="0"/>
                  <a:t> u1,…un</a:t>
                </a:r>
                <a:r>
                  <a:rPr lang="ko-KR" altLang="en-US" sz="1600" dirty="0" smtClean="0"/>
                  <a:t>에 대해 </a:t>
                </a:r>
                <a:endParaRPr lang="en-US" altLang="ko-KR" sz="16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1600" dirty="0"/>
                  <a:t>u</a:t>
                </a:r>
                <a:r>
                  <a:rPr lang="en-US" altLang="ko-KR" sz="1600" dirty="0" smtClean="0"/>
                  <a:t>1a1</a:t>
                </a:r>
                <a:r>
                  <a:rPr lang="en-US" altLang="ko-KR" sz="1600" dirty="0" smtClean="0"/>
                  <a:t>+…+</a:t>
                </a:r>
                <a:r>
                  <a:rPr lang="en-US" altLang="ko-KR" sz="1600" dirty="0" err="1" smtClean="0"/>
                  <a:t>unan</a:t>
                </a:r>
                <a:r>
                  <a:rPr lang="en-US" altLang="ko-KR" sz="1600" dirty="0" smtClean="0"/>
                  <a:t>=o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dirty="0" smtClean="0"/>
                  <a:t>라면 </a:t>
                </a:r>
                <a:r>
                  <a:rPr lang="en-US" altLang="ko-KR" sz="1600" dirty="0" smtClean="0"/>
                  <a:t>u1=u2=…=un=0</a:t>
                </a:r>
                <a:r>
                  <a:rPr lang="ko-KR" altLang="en-US" sz="1600" dirty="0" smtClean="0"/>
                  <a:t>이라는 조건이 성립할 때 벡터 </a:t>
                </a:r>
                <a:r>
                  <a:rPr lang="en-US" altLang="ko-KR" sz="1600" dirty="0" smtClean="0"/>
                  <a:t>a1,…an</a:t>
                </a:r>
                <a:r>
                  <a:rPr lang="ko-KR" altLang="en-US" sz="1600" dirty="0" smtClean="0"/>
                  <a:t>은 </a:t>
                </a:r>
                <a:r>
                  <a:rPr lang="ko-KR" altLang="en-US" sz="1600" dirty="0" err="1" smtClean="0"/>
                  <a:t>선형독립이라고</a:t>
                </a:r>
                <a:r>
                  <a:rPr lang="ko-KR" altLang="en-US" sz="1600" dirty="0" smtClean="0"/>
                  <a:t> 할 수 있다</a:t>
                </a:r>
                <a:r>
                  <a:rPr lang="en-US" altLang="ko-KR" sz="1600" dirty="0" smtClean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dirty="0" smtClean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18572D-EDEF-4926-97B5-F40D7D3593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666" y="945234"/>
                <a:ext cx="8687309" cy="5194242"/>
              </a:xfrm>
              <a:prstGeom prst="rect">
                <a:avLst/>
              </a:prstGeom>
              <a:blipFill>
                <a:blip r:embed="rId3"/>
                <a:stretch>
                  <a:fillRect l="-351" t="-46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981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18572D-EDEF-4926-97B5-F40D7D35935E}"/>
              </a:ext>
            </a:extLst>
          </p:cNvPr>
          <p:cNvSpPr txBox="1"/>
          <p:nvPr/>
        </p:nvSpPr>
        <p:spPr>
          <a:xfrm>
            <a:off x="713666" y="945234"/>
            <a:ext cx="8687309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2.3 </a:t>
            </a:r>
            <a:r>
              <a:rPr lang="ko-KR" altLang="en-US" sz="1600" b="1" dirty="0" smtClean="0"/>
              <a:t>성질이 나쁜 경우</a:t>
            </a:r>
            <a:r>
              <a:rPr lang="en-US" altLang="ko-KR" sz="1600" b="1" dirty="0" smtClean="0"/>
              <a:t> </a:t>
            </a:r>
          </a:p>
          <a:p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‘</a:t>
            </a:r>
            <a:r>
              <a:rPr lang="ko-KR" altLang="en-US" sz="1600" dirty="0" smtClean="0"/>
              <a:t>납작하게</a:t>
            </a:r>
            <a:r>
              <a:rPr lang="en-US" altLang="ko-KR" sz="1600" dirty="0" smtClean="0"/>
              <a:t>’</a:t>
            </a:r>
            <a:r>
              <a:rPr lang="ko-KR" altLang="en-US" sz="1600" dirty="0" smtClean="0"/>
              <a:t>를 식으로 나타내다</a:t>
            </a:r>
            <a:r>
              <a:rPr lang="en-US" altLang="ko-KR" sz="1600" dirty="0" smtClean="0"/>
              <a:t>(</a:t>
            </a:r>
            <a:r>
              <a:rPr lang="ko-KR" altLang="en-US" sz="1600" dirty="0" err="1" smtClean="0"/>
              <a:t>선형독립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선형종속</a:t>
            </a:r>
            <a:r>
              <a:rPr lang="en-US" altLang="ko-KR" sz="16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선형 종속 상태</a:t>
            </a:r>
            <a:r>
              <a:rPr lang="en-US" altLang="ko-KR" sz="1600" dirty="0" smtClean="0"/>
              <a:t>-&gt; </a:t>
            </a:r>
            <a:r>
              <a:rPr lang="ko-KR" altLang="en-US" sz="1600" dirty="0" smtClean="0"/>
              <a:t>납작하게 누르는 사상</a:t>
            </a: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00" y="2017062"/>
            <a:ext cx="5763905" cy="194536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133" y="3962430"/>
            <a:ext cx="5763905" cy="166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6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18572D-EDEF-4926-97B5-F40D7D35935E}"/>
              </a:ext>
            </a:extLst>
          </p:cNvPr>
          <p:cNvSpPr txBox="1"/>
          <p:nvPr/>
        </p:nvSpPr>
        <p:spPr>
          <a:xfrm>
            <a:off x="713666" y="945234"/>
            <a:ext cx="8687309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2.3 </a:t>
            </a:r>
            <a:r>
              <a:rPr lang="ko-KR" altLang="en-US" sz="1600" b="1" dirty="0" smtClean="0"/>
              <a:t>성질이 나쁜 경우</a:t>
            </a:r>
            <a:r>
              <a:rPr lang="en-US" altLang="ko-KR" sz="1600" b="1" dirty="0" smtClean="0"/>
              <a:t> </a:t>
            </a:r>
          </a:p>
          <a:p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‘</a:t>
            </a:r>
            <a:r>
              <a:rPr lang="ko-KR" altLang="en-US" sz="1600" dirty="0" smtClean="0"/>
              <a:t>납작하게</a:t>
            </a:r>
            <a:r>
              <a:rPr lang="en-US" altLang="ko-KR" sz="1600" dirty="0" smtClean="0"/>
              <a:t>’</a:t>
            </a:r>
            <a:r>
              <a:rPr lang="ko-KR" altLang="en-US" sz="1600" dirty="0" smtClean="0"/>
              <a:t>를 식으로 나타내다</a:t>
            </a:r>
            <a:r>
              <a:rPr lang="en-US" altLang="ko-KR" sz="1600" dirty="0" smtClean="0"/>
              <a:t>(</a:t>
            </a:r>
            <a:r>
              <a:rPr lang="ko-KR" altLang="en-US" sz="1600" dirty="0" err="1" smtClean="0"/>
              <a:t>선형독립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선형종속</a:t>
            </a:r>
            <a:r>
              <a:rPr lang="en-US" altLang="ko-KR" sz="16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b="83046"/>
          <a:stretch/>
        </p:blipFill>
        <p:spPr>
          <a:xfrm>
            <a:off x="1155700" y="1813666"/>
            <a:ext cx="6534573" cy="95621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t="44106" b="28658"/>
          <a:stretch/>
        </p:blipFill>
        <p:spPr>
          <a:xfrm>
            <a:off x="1231900" y="3089792"/>
            <a:ext cx="6534573" cy="1536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2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18572D-EDEF-4926-97B5-F40D7D35935E}"/>
              </a:ext>
            </a:extLst>
          </p:cNvPr>
          <p:cNvSpPr txBox="1"/>
          <p:nvPr/>
        </p:nvSpPr>
        <p:spPr>
          <a:xfrm>
            <a:off x="713666" y="945234"/>
            <a:ext cx="8687309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2.3 </a:t>
            </a:r>
            <a:r>
              <a:rPr lang="ko-KR" altLang="en-US" sz="1600" b="1" dirty="0" smtClean="0"/>
              <a:t>성질이 나쁜 경우</a:t>
            </a:r>
            <a:r>
              <a:rPr lang="en-US" altLang="ko-KR" sz="1600" b="1" dirty="0" smtClean="0"/>
              <a:t> </a:t>
            </a:r>
          </a:p>
          <a:p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‘</a:t>
            </a:r>
            <a:r>
              <a:rPr lang="ko-KR" altLang="en-US" sz="1600" dirty="0" smtClean="0"/>
              <a:t>납작하게</a:t>
            </a:r>
            <a:r>
              <a:rPr lang="en-US" altLang="ko-KR" sz="1600" dirty="0" smtClean="0"/>
              <a:t>’</a:t>
            </a:r>
            <a:r>
              <a:rPr lang="ko-KR" altLang="en-US" sz="1600" dirty="0" smtClean="0"/>
              <a:t>를 식으로 나타내다</a:t>
            </a:r>
            <a:r>
              <a:rPr lang="en-US" altLang="ko-KR" sz="1600" dirty="0" smtClean="0"/>
              <a:t>(</a:t>
            </a:r>
            <a:r>
              <a:rPr lang="ko-KR" altLang="en-US" sz="1600" dirty="0" err="1" smtClean="0"/>
              <a:t>선형독립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선형종속</a:t>
            </a:r>
            <a:r>
              <a:rPr lang="en-US" altLang="ko-KR" sz="16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b="69246"/>
          <a:stretch/>
        </p:blipFill>
        <p:spPr>
          <a:xfrm>
            <a:off x="1014827" y="3667110"/>
            <a:ext cx="6135600" cy="13716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t="56817"/>
          <a:stretch/>
        </p:blipFill>
        <p:spPr>
          <a:xfrm>
            <a:off x="1014827" y="5153025"/>
            <a:ext cx="6135600" cy="192593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t="76532"/>
          <a:stretch/>
        </p:blipFill>
        <p:spPr>
          <a:xfrm>
            <a:off x="1047102" y="2152503"/>
            <a:ext cx="6534573" cy="132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5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18572D-EDEF-4926-97B5-F40D7D35935E}"/>
              </a:ext>
            </a:extLst>
          </p:cNvPr>
          <p:cNvSpPr txBox="1"/>
          <p:nvPr/>
        </p:nvSpPr>
        <p:spPr>
          <a:xfrm>
            <a:off x="927100" y="945234"/>
            <a:ext cx="8687309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2.1 </a:t>
            </a:r>
            <a:r>
              <a:rPr lang="ko-KR" altLang="en-US" sz="1600" b="1" dirty="0" smtClean="0"/>
              <a:t>문제 설정</a:t>
            </a:r>
            <a:r>
              <a:rPr lang="en-US" altLang="ko-KR" sz="1600" b="1" dirty="0" smtClean="0"/>
              <a:t>: </a:t>
            </a:r>
            <a:r>
              <a:rPr lang="ko-KR" altLang="en-US" sz="1600" b="1" dirty="0" err="1" smtClean="0"/>
              <a:t>역문제</a:t>
            </a:r>
            <a:endParaRPr lang="en-US" altLang="ko-KR" sz="1600" b="1" dirty="0" smtClean="0"/>
          </a:p>
          <a:p>
            <a:r>
              <a:rPr lang="en-US" altLang="ko-KR" sz="1600" b="1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err="1" smtClean="0"/>
              <a:t>역문제</a:t>
            </a:r>
            <a:r>
              <a:rPr lang="en-US" altLang="ko-KR" sz="1600" b="1" dirty="0" smtClean="0"/>
              <a:t>: </a:t>
            </a:r>
            <a:r>
              <a:rPr lang="ko-KR" altLang="en-US" sz="1600" b="1" dirty="0" smtClean="0"/>
              <a:t>결과 </a:t>
            </a:r>
            <a:r>
              <a:rPr lang="en-US" altLang="ko-KR" sz="1600" b="1" dirty="0" smtClean="0"/>
              <a:t>y</a:t>
            </a:r>
            <a:r>
              <a:rPr lang="ko-KR" altLang="en-US" sz="1600" b="1" dirty="0" smtClean="0"/>
              <a:t>를 알고 원인 </a:t>
            </a:r>
            <a:r>
              <a:rPr lang="en-US" altLang="ko-KR" sz="1600" b="1" dirty="0" smtClean="0"/>
              <a:t>x</a:t>
            </a:r>
            <a:r>
              <a:rPr lang="ko-KR" altLang="en-US" sz="1600" b="1" dirty="0" smtClean="0"/>
              <a:t>를 추정하는 형태 </a:t>
            </a: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err="1" smtClean="0"/>
              <a:t>순문제</a:t>
            </a:r>
            <a:r>
              <a:rPr lang="en-US" altLang="ko-KR" sz="1600" b="1" dirty="0" smtClean="0"/>
              <a:t>: x</a:t>
            </a:r>
            <a:r>
              <a:rPr lang="ko-KR" altLang="en-US" sz="1600" b="1" dirty="0" smtClean="0"/>
              <a:t>에서 </a:t>
            </a:r>
            <a:r>
              <a:rPr lang="en-US" altLang="ko-KR" sz="1600" b="1" dirty="0" smtClean="0"/>
              <a:t>y</a:t>
            </a:r>
            <a:r>
              <a:rPr lang="ko-KR" altLang="en-US" sz="1600" b="1" dirty="0" smtClean="0"/>
              <a:t>를 예측하는 문제</a:t>
            </a: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err="1" smtClean="0"/>
              <a:t>연립일차</a:t>
            </a:r>
            <a:r>
              <a:rPr lang="ko-KR" altLang="en-US" sz="1600" b="1" dirty="0" smtClean="0"/>
              <a:t> 방정식에 대해 </a:t>
            </a:r>
            <a:r>
              <a:rPr lang="en-US" altLang="ko-KR" sz="1600" b="1" dirty="0" smtClean="0"/>
              <a:t>‘</a:t>
            </a:r>
            <a:r>
              <a:rPr lang="ko-KR" altLang="en-US" sz="1600" b="1" dirty="0" smtClean="0"/>
              <a:t>해가 존재하는가</a:t>
            </a:r>
            <a:r>
              <a:rPr lang="en-US" altLang="ko-KR" sz="1600" b="1" dirty="0" smtClean="0"/>
              <a:t>’, ‘</a:t>
            </a:r>
            <a:r>
              <a:rPr lang="ko-KR" altLang="en-US" sz="1600" b="1" dirty="0" smtClean="0"/>
              <a:t>해는 </a:t>
            </a:r>
            <a:r>
              <a:rPr lang="ko-KR" altLang="en-US" sz="1600" b="1" dirty="0" err="1" smtClean="0"/>
              <a:t>유일한가</a:t>
            </a:r>
            <a:r>
              <a:rPr lang="en-US" altLang="ko-KR" sz="1600" b="1" dirty="0" smtClean="0"/>
              <a:t>’ </a:t>
            </a:r>
            <a:r>
              <a:rPr lang="ko-KR" altLang="en-US" sz="1600" b="1" dirty="0" smtClean="0"/>
              <a:t>라는 이야기가 </a:t>
            </a:r>
            <a:r>
              <a:rPr lang="en-US" altLang="ko-KR" sz="1600" b="1" dirty="0" smtClean="0"/>
              <a:t>2</a:t>
            </a:r>
            <a:r>
              <a:rPr lang="ko-KR" altLang="en-US" sz="1600" b="1" dirty="0" smtClean="0"/>
              <a:t>장의 주제</a:t>
            </a: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endParaRPr lang="ko-KR" altLang="en-US" sz="16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300" y="2028825"/>
            <a:ext cx="4191000" cy="266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5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18572D-EDEF-4926-97B5-F40D7D35935E}"/>
                  </a:ext>
                </a:extLst>
              </p:cNvPr>
              <p:cNvSpPr txBox="1"/>
              <p:nvPr/>
            </p:nvSpPr>
            <p:spPr>
              <a:xfrm>
                <a:off x="927100" y="945234"/>
                <a:ext cx="8687309" cy="65285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dirty="0" smtClean="0"/>
                  <a:t>2.2 </a:t>
                </a:r>
                <a:r>
                  <a:rPr lang="ko-KR" altLang="en-US" sz="1600" b="1" dirty="0" smtClean="0"/>
                  <a:t>성질이 좋은 경우</a:t>
                </a:r>
                <a:r>
                  <a:rPr lang="en-US" altLang="ko-KR" sz="1600" b="1" dirty="0" smtClean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1600" b="1" dirty="0" smtClean="0"/>
                  <a:t>Y= Ax + (</a:t>
                </a:r>
                <a:r>
                  <a:rPr lang="ko-KR" altLang="en-US" sz="1600" b="1" dirty="0" smtClean="0"/>
                  <a:t>노이즈</a:t>
                </a:r>
                <a:r>
                  <a:rPr lang="en-US" altLang="ko-KR" sz="1600" b="1" dirty="0" smtClean="0"/>
                  <a:t>)  : </a:t>
                </a:r>
                <a:r>
                  <a:rPr lang="ko-KR" altLang="en-US" sz="1600" b="1" dirty="0" smtClean="0"/>
                  <a:t>성질이 나쁜 경우</a:t>
                </a:r>
                <a:endParaRPr lang="en-US" altLang="ko-KR" sz="1600" b="1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1600" b="1" dirty="0" smtClean="0"/>
                  <a:t>Y= Ax : </a:t>
                </a:r>
                <a:r>
                  <a:rPr lang="ko-KR" altLang="en-US" sz="1600" b="1" dirty="0" smtClean="0"/>
                  <a:t>성질이 좋은 경우</a:t>
                </a:r>
                <a:endParaRPr lang="en-US" altLang="ko-KR" sz="1600" b="1" dirty="0"/>
              </a:p>
              <a:p>
                <a:pPr marL="285750" indent="-285750">
                  <a:buFontTx/>
                  <a:buChar char="-"/>
                </a:pPr>
                <a:r>
                  <a:rPr lang="ko-KR" altLang="en-US" sz="1600" b="1" dirty="0" err="1" smtClean="0"/>
                  <a:t>정칙행렬</a:t>
                </a:r>
                <a:r>
                  <a:rPr lang="en-US" altLang="ko-KR" sz="1600" b="1" dirty="0" smtClean="0"/>
                  <a:t>: </a:t>
                </a:r>
                <a:r>
                  <a:rPr lang="ko-KR" altLang="en-US" sz="1600" b="1" dirty="0" err="1" smtClean="0"/>
                  <a:t>역행렬이</a:t>
                </a:r>
                <a:r>
                  <a:rPr lang="ko-KR" altLang="en-US" sz="1600" b="1" dirty="0" smtClean="0"/>
                  <a:t> 존재하는 </a:t>
                </a:r>
                <a:r>
                  <a:rPr lang="ko-KR" altLang="en-US" sz="1600" b="1" dirty="0" err="1" smtClean="0"/>
                  <a:t>정방행렬</a:t>
                </a:r>
                <a:r>
                  <a:rPr lang="ko-KR" altLang="en-US" sz="1600" b="1" dirty="0" smtClean="0"/>
                  <a:t>   </a:t>
                </a:r>
                <a:r>
                  <a:rPr lang="en-US" altLang="ko-KR" sz="1600" b="1" dirty="0" smtClean="0"/>
                  <a:t>x=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6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600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p>
                        <m:r>
                          <a:rPr lang="en-US" altLang="ko-KR" sz="1600" b="1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sz="16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r>
                      <a:rPr lang="en-US" altLang="ko-KR" sz="1600" b="1" i="1" smtClean="0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endParaRPr lang="en-US" altLang="ko-KR" sz="1600" b="1" dirty="0" smtClean="0"/>
              </a:p>
              <a:p>
                <a:pPr marL="285750" indent="-285750">
                  <a:buFontTx/>
                  <a:buChar char="-"/>
                </a:pPr>
                <a:endParaRPr lang="en-US" altLang="ko-KR" sz="1600" b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b="1" dirty="0" smtClean="0"/>
                  <a:t>연립일차방정식의 해법</a:t>
                </a:r>
                <a:r>
                  <a:rPr lang="en-US" altLang="ko-KR" sz="1600" b="1" dirty="0" smtClean="0"/>
                  <a:t>(</a:t>
                </a:r>
                <a:r>
                  <a:rPr lang="ko-KR" altLang="en-US" sz="1600" b="1" dirty="0" smtClean="0"/>
                  <a:t>정칙인 경우</a:t>
                </a:r>
                <a:r>
                  <a:rPr lang="en-US" altLang="ko-KR" sz="1600" b="1" dirty="0" smtClean="0"/>
                  <a:t>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𝑨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sz="1600" b="1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𝟒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sz="1600" b="1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𝑨𝒙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𝒚</m:t>
                      </m:r>
                    </m:oMath>
                  </m:oMathPara>
                </a14:m>
                <a:endParaRPr lang="en-US" altLang="ko-KR" sz="1600" b="1" dirty="0" smtClean="0"/>
              </a:p>
              <a:p>
                <a:endParaRPr lang="en-US" altLang="ko-KR" sz="1600" b="1" dirty="0"/>
              </a:p>
              <a:p>
                <a:r>
                  <a:rPr lang="en-US" altLang="ko-KR" sz="1600" b="1" dirty="0" smtClean="0"/>
                  <a:t>-</a:t>
                </a:r>
                <a:r>
                  <a:rPr lang="ko-KR" altLang="en-US" sz="1600" b="1" dirty="0" smtClean="0"/>
                  <a:t>변수 소거</a:t>
                </a:r>
                <a:endParaRPr lang="en-US" altLang="ko-KR" sz="1600" b="1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𝟗</m:t>
                      </m:r>
                    </m:oMath>
                  </m:oMathPara>
                </a14:m>
                <a:endParaRPr lang="en-US" altLang="ko-KR" sz="1600" b="1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𝟒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𝟗</m:t>
                      </m:r>
                    </m:oMath>
                  </m:oMathPara>
                </a14:m>
                <a:endParaRPr lang="en-US" altLang="ko-KR" sz="1600" b="1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altLang="ko-KR" sz="1600" b="1" i="1"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en-US" altLang="ko-KR" sz="1600" b="1" dirty="0" smtClean="0"/>
              </a:p>
              <a:p>
                <a:endParaRPr lang="en-US" altLang="ko-KR" sz="1600" b="1" dirty="0"/>
              </a:p>
              <a:p>
                <a:r>
                  <a:rPr lang="en-US" altLang="ko-KR" sz="1600" b="1" dirty="0" smtClean="0"/>
                  <a:t>-</a:t>
                </a:r>
                <a:r>
                  <a:rPr lang="ko-KR" altLang="en-US" sz="1600" b="1" dirty="0" smtClean="0"/>
                  <a:t>변수 소거법 행렬로 표기 </a:t>
                </a:r>
                <a:endParaRPr lang="en-US" altLang="ko-KR" sz="1600" b="1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ko-KR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sz="1600" b="1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𝟒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e>
                              <m:e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e>
                            </m:mr>
                          </m:m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sz="1600" b="1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ko-KR" sz="1600" b="1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altLang="ko-KR" sz="1600" b="1" i="1" smtClean="0">
                                    <a:latin typeface="Cambria Math" panose="02040503050406030204" pitchFamily="18" charset="0"/>
                                  </a:rPr>
                                  <m:t>    </m:t>
                                </m:r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sz="1600" b="1" i="1" smtClean="0">
                                    <a:latin typeface="Cambria Math" panose="02040503050406030204" pitchFamily="18" charset="0"/>
                                  </a:rPr>
                                  <m:t>     </m:t>
                                </m:r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sz="1600" b="1" i="1" smtClean="0">
                                    <a:latin typeface="Cambria Math" panose="02040503050406030204" pitchFamily="18" charset="0"/>
                                  </a:rPr>
                                  <m:t>     </m:t>
                                </m:r>
                                <m:r>
                                  <a:rPr lang="en-US" altLang="ko-KR" sz="16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ctrlPr>
                            <a:rPr lang="en-US" altLang="ko-KR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sz="1600" b="1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ko-KR" sz="16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altLang="ko-KR" sz="1600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sz="16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altLang="ko-KR" sz="1600" b="1" i="1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e>
                            </m:mr>
                            <m:mr>
                              <m:e>
                                <m:eqArr>
                                  <m:eqArrPr>
                                    <m:ctrlPr>
                                      <a:rPr lang="en-US" altLang="ko-KR" sz="16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altLang="ko-KR" sz="1600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  <m:r>
                                      <a:rPr lang="en-US" altLang="ko-KR" sz="1600" b="1" i="1" smtClean="0"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e>
                                  <m:e>
                                    <m:r>
                                      <a:rPr lang="en-US" altLang="ko-KR" sz="1600" b="1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ko-KR" sz="1600" b="1" i="1" smtClean="0"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e>
                                </m:eqArr>
                              </m:e>
                            </m:mr>
                          </m:m>
                        </m:e>
                      </m:d>
                      <m:r>
                        <a:rPr lang="en-US" altLang="ko-KR" sz="1600" b="1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sz="1600" b="1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altLang="ko-KR" sz="1600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sz="1600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ko-KR" sz="1600" b="1" i="1" smtClean="0"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altLang="ko-KR" sz="1600" b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b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b="1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b="1" dirty="0" smtClean="0"/>
                  <a:t>어느 식의 양변을 </a:t>
                </a:r>
                <a:r>
                  <a:rPr lang="en-US" altLang="ko-KR" sz="1600" b="1" dirty="0" smtClean="0"/>
                  <a:t>c</a:t>
                </a:r>
                <a:r>
                  <a:rPr lang="ko-KR" altLang="en-US" sz="1600" b="1" dirty="0" err="1" smtClean="0"/>
                  <a:t>배한다</a:t>
                </a:r>
                <a:r>
                  <a:rPr lang="en-US" altLang="ko-KR" sz="1600" b="1" dirty="0" smtClean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b="1" dirty="0" smtClean="0"/>
                  <a:t>어느 식을 </a:t>
                </a:r>
                <a:r>
                  <a:rPr lang="en-US" altLang="ko-KR" sz="1600" b="1" dirty="0" smtClean="0"/>
                  <a:t>c</a:t>
                </a:r>
                <a:r>
                  <a:rPr lang="ko-KR" altLang="en-US" sz="1600" b="1" dirty="0" err="1" smtClean="0"/>
                  <a:t>배하여</a:t>
                </a:r>
                <a:r>
                  <a:rPr lang="ko-KR" altLang="en-US" sz="1600" b="1" dirty="0" smtClean="0"/>
                  <a:t> 다른 식에 변과 변을 더한다</a:t>
                </a:r>
                <a:r>
                  <a:rPr lang="en-US" altLang="ko-KR" sz="1600" b="1" dirty="0" smtClean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b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1600" b="1" dirty="0"/>
              </a:p>
              <a:p>
                <a:endParaRPr lang="ko-KR" altLang="en-US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18572D-EDEF-4926-97B5-F40D7D3593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7100" y="945234"/>
                <a:ext cx="8687309" cy="6528582"/>
              </a:xfrm>
              <a:prstGeom prst="rect">
                <a:avLst/>
              </a:prstGeom>
              <a:blipFill>
                <a:blip r:embed="rId3"/>
                <a:stretch>
                  <a:fillRect l="-351" t="-37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" name="직선 연결선 2"/>
          <p:cNvCxnSpPr/>
          <p:nvPr/>
        </p:nvCxnSpPr>
        <p:spPr>
          <a:xfrm>
            <a:off x="5118100" y="4848225"/>
            <a:ext cx="0" cy="76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5575300" y="5457825"/>
            <a:ext cx="457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09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18572D-EDEF-4926-97B5-F40D7D35935E}"/>
              </a:ext>
            </a:extLst>
          </p:cNvPr>
          <p:cNvSpPr txBox="1"/>
          <p:nvPr/>
        </p:nvSpPr>
        <p:spPr>
          <a:xfrm>
            <a:off x="927100" y="945234"/>
            <a:ext cx="8687309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2.2 </a:t>
            </a:r>
            <a:r>
              <a:rPr lang="ko-KR" altLang="en-US" sz="1600" b="1" dirty="0" smtClean="0"/>
              <a:t>성질이 좋은 경우</a:t>
            </a:r>
            <a:r>
              <a:rPr lang="en-US" altLang="ko-KR" sz="1600" b="1" dirty="0" smtClean="0"/>
              <a:t> </a:t>
            </a:r>
          </a:p>
          <a:p>
            <a:endParaRPr lang="en-US" altLang="ko-KR" sz="1600" b="1" dirty="0"/>
          </a:p>
          <a:p>
            <a:r>
              <a:rPr lang="en-US" altLang="ko-KR" sz="1600" b="1" dirty="0" smtClean="0"/>
              <a:t>-</a:t>
            </a:r>
            <a:r>
              <a:rPr lang="ko-KR" altLang="en-US" sz="1600" b="1" dirty="0" smtClean="0"/>
              <a:t>가우스 요르단 소거법</a:t>
            </a:r>
            <a:r>
              <a:rPr lang="en-US" altLang="ko-KR" sz="1600" b="1" dirty="0" smtClean="0"/>
              <a:t>(</a:t>
            </a:r>
            <a:r>
              <a:rPr lang="ko-KR" altLang="en-US" sz="1600" b="1" dirty="0" err="1" smtClean="0"/>
              <a:t>블록행렬</a:t>
            </a:r>
            <a:r>
              <a:rPr lang="ko-KR" altLang="en-US" sz="1600" b="1" dirty="0" smtClean="0"/>
              <a:t> 표기만으로 푼다</a:t>
            </a:r>
            <a:r>
              <a:rPr lang="en-US" altLang="ko-KR" sz="1600" b="1" dirty="0" smtClean="0"/>
              <a:t>)</a:t>
            </a:r>
          </a:p>
          <a:p>
            <a:endParaRPr lang="en-US" altLang="ko-KR" sz="1600" b="1" dirty="0"/>
          </a:p>
          <a:p>
            <a:endParaRPr lang="en-US" altLang="ko-KR" sz="1600" b="1" dirty="0" smtClean="0"/>
          </a:p>
          <a:p>
            <a:endParaRPr lang="en-US" altLang="ko-KR" sz="1600" b="1" dirty="0"/>
          </a:p>
          <a:p>
            <a:endParaRPr lang="en-US" altLang="ko-KR" sz="1600" b="1" dirty="0" smtClean="0"/>
          </a:p>
          <a:p>
            <a:endParaRPr lang="en-US" altLang="ko-KR" sz="1600" b="1" dirty="0"/>
          </a:p>
          <a:p>
            <a:endParaRPr lang="en-US" altLang="ko-KR" sz="1600" b="1" dirty="0" smtClean="0"/>
          </a:p>
          <a:p>
            <a:endParaRPr lang="en-US" altLang="ko-KR" sz="1600" b="1" dirty="0"/>
          </a:p>
          <a:p>
            <a:endParaRPr lang="en-US" altLang="ko-KR" sz="1600" b="1" dirty="0" smtClean="0"/>
          </a:p>
          <a:p>
            <a:endParaRPr lang="en-US" altLang="ko-KR" sz="1600" b="1" dirty="0"/>
          </a:p>
          <a:p>
            <a:endParaRPr lang="en-US" altLang="ko-KR" sz="1600" b="1" dirty="0" smtClean="0"/>
          </a:p>
          <a:p>
            <a:endParaRPr lang="en-US" altLang="ko-KR" sz="1600" b="1" dirty="0"/>
          </a:p>
          <a:p>
            <a:endParaRPr lang="en-US" altLang="ko-KR" sz="1600" b="1" dirty="0" smtClean="0"/>
          </a:p>
          <a:p>
            <a:endParaRPr lang="en-US" altLang="ko-KR" sz="1600" b="1" dirty="0"/>
          </a:p>
          <a:p>
            <a:endParaRPr lang="en-US" altLang="ko-KR" sz="1600" b="1" dirty="0" smtClean="0"/>
          </a:p>
          <a:p>
            <a:r>
              <a:rPr lang="ko-KR" altLang="en-US" sz="1600" b="1" dirty="0" err="1" smtClean="0"/>
              <a:t>대각성분이</a:t>
            </a:r>
            <a:r>
              <a:rPr lang="ko-KR" altLang="en-US" sz="1600" b="1" dirty="0" smtClean="0"/>
              <a:t> </a:t>
            </a:r>
            <a:r>
              <a:rPr lang="en-US" altLang="ko-KR" sz="1600" b="1" dirty="0" smtClean="0"/>
              <a:t>1</a:t>
            </a:r>
            <a:r>
              <a:rPr lang="ko-KR" altLang="en-US" sz="1600" b="1" dirty="0" smtClean="0"/>
              <a:t>이 되지 않는 경우</a:t>
            </a:r>
            <a:r>
              <a:rPr lang="en-US" altLang="ko-KR" sz="1600" b="1" dirty="0" smtClean="0"/>
              <a:t>: </a:t>
            </a:r>
            <a:r>
              <a:rPr lang="ko-KR" altLang="en-US" sz="1600" b="1" dirty="0" smtClean="0"/>
              <a:t>성질이 나쁜 경우</a:t>
            </a:r>
            <a:endParaRPr lang="en-US" altLang="ko-KR" sz="1600" b="1" dirty="0" smtClean="0"/>
          </a:p>
          <a:p>
            <a:r>
              <a:rPr lang="ko-KR" altLang="en-US" sz="1600" b="1" dirty="0" smtClean="0"/>
              <a:t> </a:t>
            </a:r>
            <a:endParaRPr lang="en-US" altLang="ko-KR" sz="1600" b="1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1" y="1876425"/>
            <a:ext cx="3200400" cy="241308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3300" y="2389220"/>
            <a:ext cx="3921131" cy="153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47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18572D-EDEF-4926-97B5-F40D7D35935E}"/>
                  </a:ext>
                </a:extLst>
              </p:cNvPr>
              <p:cNvSpPr txBox="1"/>
              <p:nvPr/>
            </p:nvSpPr>
            <p:spPr>
              <a:xfrm>
                <a:off x="927100" y="945234"/>
                <a:ext cx="8687309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dirty="0" smtClean="0"/>
                  <a:t>2.2 </a:t>
                </a:r>
                <a:r>
                  <a:rPr lang="ko-KR" altLang="en-US" sz="1600" b="1" dirty="0" smtClean="0"/>
                  <a:t>성질이 좋은 경우</a:t>
                </a:r>
                <a:r>
                  <a:rPr lang="en-US" altLang="ko-KR" sz="1600" b="1" dirty="0" smtClean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b="1" dirty="0" err="1" smtClean="0"/>
                  <a:t>역행렬의</a:t>
                </a:r>
                <a:r>
                  <a:rPr lang="ko-KR" altLang="en-US" sz="1600" b="1" dirty="0" smtClean="0"/>
                  <a:t> 계산</a:t>
                </a:r>
                <a:endParaRPr lang="en-US" altLang="ko-KR" sz="1600" b="1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1,…,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𝑥𝑛</m:t>
                          </m:r>
                        </m:e>
                      </m:d>
                    </m:oMath>
                  </m:oMathPara>
                </a14:m>
                <a:endParaRPr lang="en-US" altLang="ko-KR" sz="1600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altLang="ko-KR" sz="16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1,…,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altLang="ko-KR" sz="16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𝐴𝑥𝑖</m:t>
                      </m:r>
                      <m:r>
                        <a:rPr lang="en-US" altLang="ko-KR" sz="1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𝑒𝑖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     </m:t>
                      </m:r>
                      <m:d>
                        <m:dPr>
                          <m:ctrlPr>
                            <a:rPr lang="en-US" altLang="ko-KR" sz="1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=1,…,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altLang="ko-KR" sz="16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</m:d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→</m:t>
                      </m:r>
                      <m:d>
                        <m:d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en-US" altLang="ko-KR" sz="1600" dirty="0" smtClean="0"/>
              </a:p>
              <a:p>
                <a:r>
                  <a:rPr lang="en-US" altLang="ko-KR" sz="1600" dirty="0" smtClean="0"/>
                  <a:t>-&gt;X</a:t>
                </a:r>
                <a:r>
                  <a:rPr lang="ko-KR" altLang="en-US" sz="1600" dirty="0"/>
                  <a:t>에</a:t>
                </a:r>
                <a:r>
                  <a:rPr lang="ko-KR" altLang="en-US" sz="1600" dirty="0" smtClean="0"/>
                  <a:t> </a:t>
                </a:r>
                <a:r>
                  <a:rPr lang="en-US" altLang="ko-KR" sz="1600" dirty="0" smtClean="0"/>
                  <a:t>A</a:t>
                </a:r>
                <a:r>
                  <a:rPr lang="ko-KR" altLang="en-US" sz="1600" dirty="0" smtClean="0"/>
                  <a:t>의 </a:t>
                </a:r>
                <a:r>
                  <a:rPr lang="ko-KR" altLang="en-US" sz="1600" dirty="0" err="1" smtClean="0"/>
                  <a:t>역행렬이</a:t>
                </a:r>
                <a:r>
                  <a:rPr lang="ko-KR" altLang="en-US" sz="1600" dirty="0" smtClean="0"/>
                  <a:t> 나타난다</a:t>
                </a:r>
                <a:r>
                  <a:rPr lang="en-US" altLang="ko-KR" sz="1600" dirty="0" smtClean="0"/>
                  <a:t>.</a:t>
                </a:r>
              </a:p>
              <a:p>
                <a:endParaRPr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1600" dirty="0" smtClean="0"/>
                  <a:t>A</a:t>
                </a:r>
                <a:r>
                  <a:rPr lang="ko-KR" altLang="en-US" sz="1600" dirty="0" smtClean="0"/>
                  <a:t>의 우측에 </a:t>
                </a:r>
                <a:r>
                  <a:rPr lang="ko-KR" altLang="en-US" sz="1600" dirty="0" err="1" smtClean="0"/>
                  <a:t>단위행렬</a:t>
                </a:r>
                <a:r>
                  <a:rPr lang="ko-KR" altLang="en-US" sz="1600" dirty="0" smtClean="0"/>
                  <a:t> </a:t>
                </a:r>
                <a:r>
                  <a:rPr lang="en-US" altLang="ko-KR" sz="1600" dirty="0" smtClean="0"/>
                  <a:t>I</a:t>
                </a:r>
                <a:r>
                  <a:rPr lang="ko-KR" altLang="en-US" sz="1600" dirty="0" smtClean="0"/>
                  <a:t>를</a:t>
                </a:r>
                <a:r>
                  <a:rPr lang="en-US" altLang="ko-KR" sz="1600" dirty="0" smtClean="0"/>
                  <a:t> </a:t>
                </a:r>
                <a:r>
                  <a:rPr lang="ko-KR" altLang="en-US" sz="1600" dirty="0" err="1" smtClean="0"/>
                  <a:t>써둔다</a:t>
                </a:r>
                <a:r>
                  <a:rPr lang="en-US" altLang="ko-KR" sz="1600" dirty="0" smtClean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dirty="0" smtClean="0"/>
                  <a:t>연립일차방정식의 계산 방법을 변형하여 좌측이 </a:t>
                </a:r>
                <a:r>
                  <a:rPr lang="en-US" altLang="ko-KR" sz="1600" dirty="0" smtClean="0"/>
                  <a:t>I</a:t>
                </a:r>
                <a:r>
                  <a:rPr lang="ko-KR" altLang="en-US" sz="1600" dirty="0" smtClean="0"/>
                  <a:t>가 되도록 한다</a:t>
                </a:r>
                <a:r>
                  <a:rPr lang="en-US" altLang="ko-KR" sz="1600" dirty="0" smtClean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1600" dirty="0" smtClean="0"/>
                  <a:t>그렇게 되면 우측에는 </a:t>
                </a:r>
                <a:r>
                  <a:rPr lang="en-US" altLang="ko-KR" sz="1600" dirty="0" smtClean="0"/>
                  <a:t>A</a:t>
                </a:r>
                <a:r>
                  <a:rPr lang="ko-KR" altLang="en-US" sz="1600" dirty="0" smtClean="0"/>
                  <a:t>의 </a:t>
                </a:r>
                <a:r>
                  <a:rPr lang="ko-KR" altLang="en-US" sz="1600" dirty="0" err="1" smtClean="0"/>
                  <a:t>역행렬이</a:t>
                </a:r>
                <a:r>
                  <a:rPr lang="ko-KR" altLang="en-US" sz="1600" dirty="0" smtClean="0"/>
                  <a:t> 나타난다</a:t>
                </a:r>
                <a:r>
                  <a:rPr lang="en-US" altLang="ko-KR" sz="1600" dirty="0" smtClean="0"/>
                  <a:t>.</a:t>
                </a:r>
                <a:endParaRPr lang="en-US" altLang="ko-KR" sz="1600" dirty="0"/>
              </a:p>
              <a:p>
                <a:endParaRPr lang="ko-KR" altLang="en-US" sz="1600" dirty="0"/>
              </a:p>
              <a:p>
                <a:endParaRPr lang="en-US" altLang="ko-KR" sz="1600" dirty="0"/>
              </a:p>
              <a:p>
                <a:endParaRPr lang="ko-KR" altLang="en-US" sz="1600" dirty="0"/>
              </a:p>
              <a:p>
                <a:endParaRPr lang="en-US" altLang="ko-KR" sz="1600" dirty="0"/>
              </a:p>
              <a:p>
                <a:endParaRPr lang="ko-KR" altLang="en-US" sz="1600" dirty="0"/>
              </a:p>
              <a:p>
                <a:endParaRPr lang="en-US" altLang="ko-KR" sz="1600" b="0" dirty="0" smtClean="0"/>
              </a:p>
              <a:p>
                <a:endParaRPr lang="ko-KR" altLang="en-US" sz="16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18572D-EDEF-4926-97B5-F40D7D3593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7100" y="945234"/>
                <a:ext cx="8687309" cy="4524315"/>
              </a:xfrm>
              <a:prstGeom prst="rect">
                <a:avLst/>
              </a:prstGeom>
              <a:blipFill>
                <a:blip r:embed="rId3"/>
                <a:stretch>
                  <a:fillRect l="-351" t="-53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362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18572D-EDEF-4926-97B5-F40D7D35935E}"/>
              </a:ext>
            </a:extLst>
          </p:cNvPr>
          <p:cNvSpPr txBox="1"/>
          <p:nvPr/>
        </p:nvSpPr>
        <p:spPr>
          <a:xfrm>
            <a:off x="713667" y="945234"/>
            <a:ext cx="669043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2.3 </a:t>
            </a:r>
            <a:r>
              <a:rPr lang="ko-KR" altLang="en-US" sz="1600" b="1" dirty="0" smtClean="0"/>
              <a:t>성질이 나쁜 경우</a:t>
            </a:r>
            <a:r>
              <a:rPr lang="en-US" altLang="ko-KR" sz="1600" b="1" dirty="0" smtClean="0"/>
              <a:t> </a:t>
            </a:r>
          </a:p>
          <a:p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Y=AX</a:t>
            </a:r>
            <a:r>
              <a:rPr lang="ko-KR" altLang="en-US" sz="1600" dirty="0" smtClean="0"/>
              <a:t>에서 </a:t>
            </a:r>
            <a:r>
              <a:rPr lang="en-US" altLang="ko-KR" sz="1600" dirty="0" smtClean="0"/>
              <a:t>Y</a:t>
            </a:r>
            <a:r>
              <a:rPr lang="ko-KR" altLang="en-US" sz="1600" dirty="0" smtClean="0"/>
              <a:t>가 </a:t>
            </a:r>
            <a:r>
              <a:rPr lang="en-US" altLang="ko-KR" sz="1600" dirty="0" smtClean="0"/>
              <a:t>X </a:t>
            </a:r>
            <a:r>
              <a:rPr lang="ko-KR" altLang="en-US" sz="1600" dirty="0" smtClean="0"/>
              <a:t>보다 차원이 작은</a:t>
            </a:r>
            <a:r>
              <a:rPr lang="en-US" altLang="ko-KR" sz="1600" dirty="0" smtClean="0"/>
              <a:t>(m&lt;n)</a:t>
            </a:r>
            <a:r>
              <a:rPr lang="ko-KR" altLang="en-US" sz="1600" dirty="0" smtClean="0"/>
              <a:t>경우</a:t>
            </a:r>
            <a:endParaRPr lang="en-US" altLang="ko-KR" sz="1600" dirty="0" smtClean="0"/>
          </a:p>
          <a:p>
            <a:r>
              <a:rPr lang="en-US" altLang="ko-KR" sz="1600" dirty="0" smtClean="0"/>
              <a:t>-ex) m=2, n=3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일 때</a:t>
            </a:r>
            <a:r>
              <a:rPr lang="en-US" altLang="ko-KR" sz="1600" dirty="0" smtClean="0"/>
              <a:t>, 3</a:t>
            </a:r>
            <a:r>
              <a:rPr lang="ko-KR" altLang="en-US" sz="1600" dirty="0" smtClean="0"/>
              <a:t>차원 공간을 </a:t>
            </a:r>
            <a:r>
              <a:rPr lang="en-US" altLang="ko-KR" sz="1600" dirty="0" smtClean="0"/>
              <a:t>2</a:t>
            </a:r>
            <a:r>
              <a:rPr lang="ko-KR" altLang="en-US" sz="1600" dirty="0" smtClean="0"/>
              <a:t>차원으로 옮기는 사상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원래보다 </a:t>
            </a:r>
            <a:r>
              <a:rPr lang="ko-KR" altLang="en-US" sz="1600" dirty="0" smtClean="0"/>
              <a:t>낮은 </a:t>
            </a:r>
            <a:r>
              <a:rPr lang="ko-KR" altLang="en-US" sz="1600" dirty="0" smtClean="0"/>
              <a:t>차원으로 옮기므로 납작하게 누르는 사상</a:t>
            </a:r>
            <a:endParaRPr lang="en-US" altLang="ko-KR" sz="1600" dirty="0" smtClean="0"/>
          </a:p>
          <a:p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주어진 </a:t>
            </a:r>
            <a:r>
              <a:rPr lang="en-US" altLang="ko-KR" sz="1600" dirty="0" smtClean="0"/>
              <a:t>A</a:t>
            </a:r>
            <a:r>
              <a:rPr lang="ko-KR" altLang="en-US" sz="1600" dirty="0" smtClean="0"/>
              <a:t>에 의해 </a:t>
            </a:r>
            <a:r>
              <a:rPr lang="en-US" altLang="ko-KR" sz="1600" dirty="0" smtClean="0"/>
              <a:t>Ax=o</a:t>
            </a:r>
            <a:r>
              <a:rPr lang="ko-KR" altLang="en-US" sz="1600" dirty="0" smtClean="0"/>
              <a:t>으로 오는 </a:t>
            </a:r>
            <a:r>
              <a:rPr lang="en-US" altLang="ko-KR" sz="1600" dirty="0" smtClean="0"/>
              <a:t>x</a:t>
            </a:r>
            <a:r>
              <a:rPr lang="ko-KR" altLang="en-US" sz="1600" dirty="0" smtClean="0"/>
              <a:t>의 집합을 </a:t>
            </a:r>
            <a:r>
              <a:rPr lang="en-US" altLang="ko-KR" sz="1600" dirty="0" smtClean="0"/>
              <a:t>A</a:t>
            </a:r>
            <a:r>
              <a:rPr lang="ko-KR" altLang="en-US" sz="1600" dirty="0" smtClean="0"/>
              <a:t>의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핵</a:t>
            </a:r>
            <a:r>
              <a:rPr lang="en-US" altLang="ko-KR" sz="1600" dirty="0" smtClean="0"/>
              <a:t>(kernel)</a:t>
            </a:r>
            <a:r>
              <a:rPr lang="ko-KR" altLang="en-US" sz="1600" dirty="0" smtClean="0"/>
              <a:t>이라 하고 </a:t>
            </a:r>
            <a:r>
              <a:rPr lang="en-US" altLang="ko-KR" sz="1600" dirty="0" err="1" smtClean="0"/>
              <a:t>KerA</a:t>
            </a:r>
            <a:r>
              <a:rPr lang="ko-KR" altLang="en-US" sz="1600" dirty="0" smtClean="0"/>
              <a:t>로 표현</a:t>
            </a: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Ker A</a:t>
            </a:r>
            <a:r>
              <a:rPr lang="ko-KR" altLang="en-US" sz="1600" dirty="0" smtClean="0"/>
              <a:t>는 사상 </a:t>
            </a:r>
            <a:r>
              <a:rPr lang="en-US" altLang="ko-KR" sz="1600" dirty="0" smtClean="0"/>
              <a:t>A</a:t>
            </a:r>
            <a:r>
              <a:rPr lang="ko-KR" altLang="en-US" sz="1600" dirty="0" smtClean="0"/>
              <a:t>에서 납작하게 눌려지는 방향</a:t>
            </a: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납작하게 눌리지 않는 경우는 </a:t>
            </a:r>
            <a:r>
              <a:rPr lang="en-US" altLang="ko-KR" sz="1600" dirty="0" smtClean="0"/>
              <a:t>Ker A</a:t>
            </a:r>
            <a:r>
              <a:rPr lang="ko-KR" altLang="en-US" sz="1600" dirty="0" smtClean="0"/>
              <a:t>가 </a:t>
            </a:r>
            <a:r>
              <a:rPr lang="en-US" altLang="ko-KR" sz="1600" dirty="0" smtClean="0"/>
              <a:t>0</a:t>
            </a:r>
            <a:r>
              <a:rPr lang="ko-KR" altLang="en-US" sz="1600" dirty="0" smtClean="0"/>
              <a:t>차원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원점</a:t>
            </a:r>
            <a:r>
              <a:rPr lang="en-US" altLang="ko-KR" sz="1600" dirty="0" smtClean="0"/>
              <a:t>O) </a:t>
            </a:r>
            <a:r>
              <a:rPr lang="ko-KR" altLang="en-US" sz="1600" dirty="0" smtClean="0"/>
              <a:t>일 때 뿐</a:t>
            </a: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endParaRPr lang="ko-KR" altLang="en-US" sz="1600" dirty="0"/>
          </a:p>
          <a:p>
            <a:endParaRPr lang="en-US" altLang="ko-KR" sz="1600" dirty="0"/>
          </a:p>
          <a:p>
            <a:endParaRPr lang="ko-KR" altLang="en-US" sz="1600" dirty="0"/>
          </a:p>
          <a:p>
            <a:endParaRPr lang="en-US" altLang="ko-KR" sz="1600" dirty="0"/>
          </a:p>
          <a:p>
            <a:endParaRPr lang="ko-KR" altLang="en-US" sz="1600" dirty="0"/>
          </a:p>
          <a:p>
            <a:endParaRPr lang="en-US" altLang="ko-KR" sz="1600" b="0" dirty="0" smtClean="0"/>
          </a:p>
          <a:p>
            <a:endParaRPr lang="ko-KR" altLang="en-US" sz="16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500" y="945234"/>
            <a:ext cx="2516425" cy="532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36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18572D-EDEF-4926-97B5-F40D7D35935E}"/>
              </a:ext>
            </a:extLst>
          </p:cNvPr>
          <p:cNvSpPr txBox="1"/>
          <p:nvPr/>
        </p:nvSpPr>
        <p:spPr>
          <a:xfrm>
            <a:off x="713667" y="945234"/>
            <a:ext cx="60808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2.3 </a:t>
            </a:r>
            <a:r>
              <a:rPr lang="ko-KR" altLang="en-US" sz="1600" b="1" dirty="0" smtClean="0"/>
              <a:t>성질이 나쁜 경우</a:t>
            </a:r>
            <a:r>
              <a:rPr lang="en-US" altLang="ko-KR" sz="1600" b="1" dirty="0" smtClean="0"/>
              <a:t> </a:t>
            </a:r>
          </a:p>
          <a:p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Y=AX</a:t>
            </a:r>
            <a:r>
              <a:rPr lang="ko-KR" altLang="en-US" sz="1600" dirty="0" smtClean="0"/>
              <a:t>에서 </a:t>
            </a:r>
            <a:r>
              <a:rPr lang="en-US" altLang="ko-KR" sz="1600" dirty="0" smtClean="0"/>
              <a:t>Y</a:t>
            </a:r>
            <a:r>
              <a:rPr lang="ko-KR" altLang="en-US" sz="1600" dirty="0" smtClean="0"/>
              <a:t>가 </a:t>
            </a:r>
            <a:r>
              <a:rPr lang="en-US" altLang="ko-KR" sz="1600" dirty="0" smtClean="0"/>
              <a:t>X </a:t>
            </a:r>
            <a:r>
              <a:rPr lang="ko-KR" altLang="en-US" sz="1600" dirty="0" smtClean="0"/>
              <a:t>보다 차원이 큰</a:t>
            </a:r>
            <a:r>
              <a:rPr lang="en-US" altLang="ko-KR" sz="1600" dirty="0" smtClean="0"/>
              <a:t>(m&gt;n)</a:t>
            </a:r>
            <a:r>
              <a:rPr lang="ko-KR" altLang="en-US" sz="1600" dirty="0" smtClean="0"/>
              <a:t>경우</a:t>
            </a:r>
            <a:endParaRPr lang="en-US" altLang="ko-KR" sz="1600" dirty="0" smtClean="0"/>
          </a:p>
          <a:p>
            <a:r>
              <a:rPr lang="en-US" altLang="ko-KR" sz="1600" dirty="0" smtClean="0"/>
              <a:t>-ex) m=3, n=2</a:t>
            </a:r>
            <a:r>
              <a:rPr lang="ko-KR" altLang="en-US" sz="1600" dirty="0" smtClean="0"/>
              <a:t> 일 때</a:t>
            </a:r>
            <a:r>
              <a:rPr lang="en-US" altLang="ko-KR" sz="1600" dirty="0" smtClean="0"/>
              <a:t>, 2</a:t>
            </a:r>
            <a:r>
              <a:rPr lang="ko-KR" altLang="en-US" sz="1600" dirty="0" smtClean="0"/>
              <a:t>차원 공간을 </a:t>
            </a:r>
            <a:r>
              <a:rPr lang="en-US" altLang="ko-KR" sz="1600" dirty="0" smtClean="0"/>
              <a:t>3</a:t>
            </a:r>
            <a:r>
              <a:rPr lang="ko-KR" altLang="en-US" sz="1600" dirty="0" smtClean="0"/>
              <a:t>차원으로 옮기는 사상</a:t>
            </a:r>
            <a:r>
              <a:rPr lang="en-US" altLang="ko-KR" sz="1600" dirty="0" smtClean="0"/>
              <a:t>: </a:t>
            </a:r>
            <a:r>
              <a:rPr lang="ko-KR" altLang="en-US" sz="1600" dirty="0" err="1" smtClean="0"/>
              <a:t>이동점이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3</a:t>
            </a:r>
            <a:r>
              <a:rPr lang="ko-KR" altLang="en-US" sz="1600" dirty="0" smtClean="0"/>
              <a:t>차원 공간을 모두 커버하는 것은 불가능</a:t>
            </a:r>
            <a:endParaRPr lang="en-US" altLang="ko-KR" sz="1600" dirty="0" smtClean="0"/>
          </a:p>
          <a:p>
            <a:r>
              <a:rPr lang="en-US" altLang="ko-KR" sz="1600" dirty="0" smtClean="0"/>
              <a:t>-</a:t>
            </a:r>
            <a:r>
              <a:rPr lang="ko-KR" altLang="en-US" sz="1600" dirty="0" smtClean="0"/>
              <a:t>노이즈가 섞이면 </a:t>
            </a:r>
            <a:r>
              <a:rPr lang="ko-KR" altLang="en-US" sz="1600" dirty="0" err="1" smtClean="0"/>
              <a:t>삐져나온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y</a:t>
            </a:r>
            <a:r>
              <a:rPr lang="ko-KR" altLang="en-US" sz="1600" dirty="0" smtClean="0"/>
              <a:t>가 관찰되는 경우도 존재</a:t>
            </a:r>
            <a:r>
              <a:rPr lang="en-US" altLang="ko-KR" sz="1600" dirty="0" smtClean="0"/>
              <a:t>-&gt; y1,…,</a:t>
            </a:r>
            <a:r>
              <a:rPr lang="en-US" altLang="ko-KR" sz="1600" dirty="0" err="1" smtClean="0"/>
              <a:t>yn</a:t>
            </a:r>
            <a:r>
              <a:rPr lang="ko-KR" altLang="en-US" sz="1600" dirty="0" smtClean="0"/>
              <a:t>에 대하여 모두 부합하는 </a:t>
            </a:r>
            <a:r>
              <a:rPr lang="en-US" altLang="ko-KR" sz="1600" dirty="0" smtClean="0"/>
              <a:t>x</a:t>
            </a:r>
            <a:r>
              <a:rPr lang="ko-KR" altLang="en-US" sz="1600" dirty="0" smtClean="0"/>
              <a:t>는 존재하지 않는다</a:t>
            </a:r>
            <a:r>
              <a:rPr lang="en-US" altLang="ko-KR" sz="1600" dirty="0" smtClean="0"/>
              <a:t>.</a:t>
            </a:r>
          </a:p>
          <a:p>
            <a:endParaRPr lang="en-US" altLang="ko-KR" sz="1600" dirty="0"/>
          </a:p>
          <a:p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주어진 </a:t>
            </a:r>
            <a:r>
              <a:rPr lang="en-US" altLang="ko-KR" sz="1600" dirty="0" smtClean="0"/>
              <a:t>A</a:t>
            </a:r>
            <a:r>
              <a:rPr lang="ko-KR" altLang="en-US" sz="1600" dirty="0" smtClean="0"/>
              <a:t>에 대해 </a:t>
            </a:r>
            <a:r>
              <a:rPr lang="en-US" altLang="ko-KR" sz="1600" dirty="0" smtClean="0"/>
              <a:t>x</a:t>
            </a:r>
            <a:r>
              <a:rPr lang="ko-KR" altLang="en-US" sz="1600" dirty="0" smtClean="0"/>
              <a:t>를 여러모로 움직인 경우 </a:t>
            </a:r>
            <a:r>
              <a:rPr lang="en-US" altLang="ko-KR" sz="1600" dirty="0" smtClean="0"/>
              <a:t>A</a:t>
            </a:r>
            <a:r>
              <a:rPr lang="ko-KR" altLang="en-US" sz="1600" dirty="0" smtClean="0"/>
              <a:t>로 옮기는 </a:t>
            </a:r>
            <a:r>
              <a:rPr lang="en-US" altLang="ko-KR" sz="1600" dirty="0" smtClean="0"/>
              <a:t>y=AX</a:t>
            </a:r>
            <a:r>
              <a:rPr lang="ko-KR" altLang="en-US" sz="1600" dirty="0" smtClean="0"/>
              <a:t>의 </a:t>
            </a:r>
            <a:r>
              <a:rPr lang="ko-KR" altLang="en-US" sz="1600" dirty="0" smtClean="0"/>
              <a:t>집합을 </a:t>
            </a:r>
            <a:r>
              <a:rPr lang="en-US" altLang="ko-KR" sz="1600" dirty="0" smtClean="0"/>
              <a:t>A</a:t>
            </a:r>
            <a:r>
              <a:rPr lang="ko-KR" altLang="en-US" sz="1600" dirty="0" smtClean="0"/>
              <a:t>의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상이라고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하고 </a:t>
            </a:r>
            <a:r>
              <a:rPr lang="en-US" altLang="ko-KR" sz="1600" dirty="0" err="1" smtClean="0"/>
              <a:t>Im</a:t>
            </a:r>
            <a:r>
              <a:rPr lang="en-US" altLang="ko-KR" sz="1600" dirty="0" smtClean="0"/>
              <a:t> A</a:t>
            </a:r>
            <a:r>
              <a:rPr lang="ko-KR" altLang="en-US" sz="1600" dirty="0" smtClean="0"/>
              <a:t>라고 나타낸다</a:t>
            </a:r>
            <a:r>
              <a:rPr lang="en-US" altLang="ko-KR" sz="1600" dirty="0" smtClean="0"/>
              <a:t>.</a:t>
            </a:r>
            <a:endParaRPr lang="en-US" altLang="ko-KR" sz="1600" dirty="0"/>
          </a:p>
          <a:p>
            <a:endParaRPr lang="ko-KR" altLang="en-US" sz="1600" dirty="0"/>
          </a:p>
          <a:p>
            <a:endParaRPr lang="en-US" altLang="ko-KR" sz="1600" dirty="0"/>
          </a:p>
          <a:p>
            <a:endParaRPr lang="ko-KR" altLang="en-US" sz="1600" dirty="0"/>
          </a:p>
          <a:p>
            <a:endParaRPr lang="en-US" altLang="ko-KR" sz="1600" dirty="0"/>
          </a:p>
          <a:p>
            <a:endParaRPr lang="ko-KR" altLang="en-US" sz="1600" dirty="0"/>
          </a:p>
          <a:p>
            <a:endParaRPr lang="en-US" altLang="ko-KR" sz="1600" b="0" dirty="0" smtClean="0"/>
          </a:p>
          <a:p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1700" y="1114425"/>
            <a:ext cx="3085861" cy="449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2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18572D-EDEF-4926-97B5-F40D7D35935E}"/>
              </a:ext>
            </a:extLst>
          </p:cNvPr>
          <p:cNvSpPr txBox="1"/>
          <p:nvPr/>
        </p:nvSpPr>
        <p:spPr>
          <a:xfrm>
            <a:off x="713666" y="945234"/>
            <a:ext cx="868730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2.3 </a:t>
            </a:r>
            <a:r>
              <a:rPr lang="ko-KR" altLang="en-US" sz="1600" b="1" dirty="0" smtClean="0"/>
              <a:t>성질이 나쁜 경우</a:t>
            </a:r>
            <a:r>
              <a:rPr lang="en-US" altLang="ko-KR" sz="1600" b="1" dirty="0" smtClean="0"/>
              <a:t> </a:t>
            </a:r>
          </a:p>
          <a:p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차원이 </a:t>
            </a:r>
            <a:r>
              <a:rPr lang="ko-KR" altLang="en-US" sz="1600" dirty="0" err="1" smtClean="0"/>
              <a:t>동일해도</a:t>
            </a:r>
            <a:r>
              <a:rPr lang="ko-KR" altLang="en-US" sz="1600" dirty="0" smtClean="0"/>
              <a:t> 납작하게 눌려버리면 단서가 부족해진다</a:t>
            </a:r>
            <a:r>
              <a:rPr lang="en-US" altLang="ko-KR" sz="1600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endParaRPr lang="ko-KR" altLang="en-US" sz="1600" dirty="0"/>
          </a:p>
          <a:p>
            <a:endParaRPr lang="en-US" altLang="ko-KR" sz="1600" dirty="0"/>
          </a:p>
          <a:p>
            <a:endParaRPr lang="ko-KR" altLang="en-US" sz="1600" dirty="0"/>
          </a:p>
          <a:p>
            <a:endParaRPr lang="en-US" altLang="ko-KR" sz="1600" b="0" dirty="0" smtClean="0"/>
          </a:p>
          <a:p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24207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453" y="244603"/>
            <a:ext cx="1126694" cy="796522"/>
          </a:xfrm>
          <a:prstGeom prst="rect">
            <a:avLst/>
          </a:prstGeom>
        </p:spPr>
      </p:pic>
      <p:sp>
        <p:nvSpPr>
          <p:cNvPr id="46" name="TextBox 6"/>
          <p:cNvSpPr txBox="1"/>
          <p:nvPr/>
        </p:nvSpPr>
        <p:spPr>
          <a:xfrm>
            <a:off x="318780" y="347272"/>
            <a:ext cx="716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랭크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역행렬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ko-KR" altLang="en-US" b="1" dirty="0" err="1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일차방정식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결과에서 원인을 구하다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18572D-EDEF-4926-97B5-F40D7D35935E}"/>
              </a:ext>
            </a:extLst>
          </p:cNvPr>
          <p:cNvSpPr txBox="1"/>
          <p:nvPr/>
        </p:nvSpPr>
        <p:spPr>
          <a:xfrm>
            <a:off x="698144" y="885825"/>
            <a:ext cx="868730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2.3 </a:t>
            </a:r>
            <a:r>
              <a:rPr lang="ko-KR" altLang="en-US" sz="1600" b="1" dirty="0" smtClean="0"/>
              <a:t>성질이 나쁜 경우</a:t>
            </a:r>
            <a:r>
              <a:rPr lang="en-US" altLang="ko-KR" sz="1600" b="1" dirty="0" smtClean="0"/>
              <a:t> </a:t>
            </a:r>
          </a:p>
          <a:p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같은 결과 </a:t>
            </a:r>
            <a:r>
              <a:rPr lang="en-US" altLang="ko-KR" sz="1600" dirty="0" smtClean="0"/>
              <a:t>y</a:t>
            </a:r>
            <a:r>
              <a:rPr lang="ko-KR" altLang="en-US" sz="1600" dirty="0" smtClean="0"/>
              <a:t>가 나오는 원인 </a:t>
            </a:r>
            <a:r>
              <a:rPr lang="en-US" altLang="ko-KR" sz="1600" dirty="0" smtClean="0"/>
              <a:t>x</a:t>
            </a:r>
            <a:r>
              <a:rPr lang="ko-KR" altLang="en-US" sz="1600" dirty="0" smtClean="0"/>
              <a:t>가 </a:t>
            </a:r>
            <a:r>
              <a:rPr lang="ko-KR" altLang="en-US" sz="1600" dirty="0" err="1" smtClean="0"/>
              <a:t>유일한가</a:t>
            </a:r>
            <a:r>
              <a:rPr lang="en-US" altLang="ko-KR" sz="1600" dirty="0" smtClean="0"/>
              <a:t>-&gt; </a:t>
            </a:r>
            <a:r>
              <a:rPr lang="ko-KR" altLang="en-US" sz="1600" dirty="0" smtClean="0"/>
              <a:t>사상</a:t>
            </a:r>
            <a:r>
              <a:rPr lang="en-US" altLang="ko-KR" sz="1600" dirty="0" smtClean="0"/>
              <a:t> y=Ax</a:t>
            </a:r>
            <a:r>
              <a:rPr lang="ko-KR" altLang="en-US" sz="1600" dirty="0" smtClean="0"/>
              <a:t>는 단사이다</a:t>
            </a:r>
            <a:r>
              <a:rPr lang="en-US" altLang="ko-KR" sz="1600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어떤 결과 </a:t>
            </a:r>
            <a:r>
              <a:rPr lang="en-US" altLang="ko-KR" sz="1600" dirty="0" smtClean="0"/>
              <a:t>y</a:t>
            </a:r>
            <a:r>
              <a:rPr lang="ko-KR" altLang="en-US" sz="1600" dirty="0" smtClean="0"/>
              <a:t>에도 그것이 나오는 원인 </a:t>
            </a:r>
            <a:r>
              <a:rPr lang="en-US" altLang="ko-KR" sz="1600" dirty="0" smtClean="0"/>
              <a:t>x</a:t>
            </a:r>
            <a:r>
              <a:rPr lang="ko-KR" altLang="en-US" sz="1600" dirty="0" smtClean="0"/>
              <a:t>가 존재하는가</a:t>
            </a:r>
            <a:r>
              <a:rPr lang="en-US" altLang="ko-KR" sz="1600" dirty="0" smtClean="0"/>
              <a:t>-&gt;</a:t>
            </a:r>
            <a:r>
              <a:rPr lang="ko-KR" altLang="en-US" sz="1600" dirty="0" smtClean="0"/>
              <a:t>사상 </a:t>
            </a:r>
            <a:r>
              <a:rPr lang="en-US" altLang="ko-KR" sz="1600" dirty="0" smtClean="0"/>
              <a:t>y=Ax</a:t>
            </a:r>
            <a:r>
              <a:rPr lang="ko-KR" altLang="en-US" sz="1600" dirty="0" smtClean="0"/>
              <a:t>는 전사 이다</a:t>
            </a: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둘다 만족하는 경우 </a:t>
            </a:r>
            <a:r>
              <a:rPr lang="ko-KR" altLang="en-US" sz="1600" dirty="0" err="1" smtClean="0"/>
              <a:t>전단사이다</a:t>
            </a:r>
            <a:r>
              <a:rPr lang="en-US" altLang="ko-KR" sz="1600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Ker A </a:t>
            </a:r>
            <a:r>
              <a:rPr lang="ko-KR" altLang="en-US" sz="1600" dirty="0" smtClean="0"/>
              <a:t>가 원점 </a:t>
            </a:r>
            <a:r>
              <a:rPr lang="en-US" altLang="ko-KR" sz="1600" dirty="0" smtClean="0"/>
              <a:t>o </a:t>
            </a:r>
            <a:r>
              <a:rPr lang="ko-KR" altLang="en-US" sz="1600" dirty="0" smtClean="0"/>
              <a:t>뿐</a:t>
            </a:r>
            <a:r>
              <a:rPr lang="en-US" altLang="ko-KR" sz="1600" dirty="0" smtClean="0"/>
              <a:t>&lt;-&gt; </a:t>
            </a:r>
            <a:r>
              <a:rPr lang="ko-KR" altLang="en-US" sz="1600" dirty="0" smtClean="0"/>
              <a:t>사상은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단사</a:t>
            </a: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 smtClean="0"/>
              <a:t>Im</a:t>
            </a:r>
            <a:r>
              <a:rPr lang="en-US" altLang="ko-KR" sz="1600" dirty="0" smtClean="0"/>
              <a:t> A </a:t>
            </a:r>
            <a:r>
              <a:rPr lang="ko-KR" altLang="en-US" sz="1600" dirty="0" smtClean="0"/>
              <a:t>가 목적지의 전 공간에 일치</a:t>
            </a:r>
            <a:r>
              <a:rPr lang="en-US" altLang="ko-KR" sz="1600" dirty="0" smtClean="0"/>
              <a:t>&lt;-&gt; </a:t>
            </a:r>
            <a:r>
              <a:rPr lang="ko-KR" altLang="en-US" sz="1600" dirty="0" smtClean="0"/>
              <a:t>사상은 전사</a:t>
            </a: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endParaRPr lang="ko-KR" altLang="en-US" sz="1600" dirty="0"/>
          </a:p>
          <a:p>
            <a:endParaRPr lang="en-US" altLang="ko-KR" sz="1600" dirty="0"/>
          </a:p>
          <a:p>
            <a:endParaRPr lang="ko-KR" altLang="en-US" sz="1600" dirty="0"/>
          </a:p>
          <a:p>
            <a:endParaRPr lang="en-US" altLang="ko-KR" sz="1600" b="0" dirty="0" smtClean="0"/>
          </a:p>
          <a:p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100" y="3019425"/>
            <a:ext cx="5085152" cy="410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99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15600</TotalTime>
  <Words>716</Words>
  <Application>Microsoft Office PowerPoint</Application>
  <PresentationFormat>사용자 지정</PresentationFormat>
  <Paragraphs>258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맑은 고딕</vt:lpstr>
      <vt:lpstr>Arial</vt:lpstr>
      <vt:lpstr>Calibri</vt:lpstr>
      <vt:lpstr>Cambria Math</vt:lpstr>
      <vt:lpstr>Tahoma</vt:lpstr>
      <vt:lpstr>Times New Roman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DIP3E_Chapter03_Art.ppt [Compatibility Mode]</dc:title>
  <dc:creator>Seol Ki Hyuk</dc:creator>
  <cp:lastModifiedBy>seol</cp:lastModifiedBy>
  <cp:revision>156</cp:revision>
  <dcterms:created xsi:type="dcterms:W3CDTF">2017-04-06T11:00:31Z</dcterms:created>
  <dcterms:modified xsi:type="dcterms:W3CDTF">2018-02-21T06:06:26Z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2011-01-21T00:00:00Z</vt:filetime>
  </property>
  <property fmtid="{D5CDD505-2E9C-101B-9397-08002B2CF9AE}" pid="3" name="Creator">
    <vt:lpwstr>PScript5.dll Version 5.2.2</vt:lpwstr>
  </property>
  <property fmtid="{D5CDD505-2E9C-101B-9397-08002B2CF9AE}" pid="4" name="LastSaved">
    <vt:filetime>2017-04-06T00:00:00Z</vt:filetime>
  </property>
</Properties>
</file>